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4"/>
  </p:notesMasterIdLst>
  <p:sldIdLst>
    <p:sldId id="256" r:id="rId2"/>
    <p:sldId id="257" r:id="rId3"/>
    <p:sldId id="269" r:id="rId4"/>
    <p:sldId id="270" r:id="rId5"/>
    <p:sldId id="271" r:id="rId6"/>
    <p:sldId id="273" r:id="rId7"/>
    <p:sldId id="275" r:id="rId8"/>
    <p:sldId id="276" r:id="rId9"/>
    <p:sldId id="277" r:id="rId10"/>
    <p:sldId id="278" r:id="rId11"/>
    <p:sldId id="279" r:id="rId12"/>
    <p:sldId id="280" r:id="rId13"/>
    <p:sldId id="282" r:id="rId14"/>
    <p:sldId id="283" r:id="rId15"/>
    <p:sldId id="284"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281"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DC7"/>
    <a:srgbClr val="FAB5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53" autoAdjust="0"/>
    <p:restoredTop sz="94660"/>
  </p:normalViewPr>
  <p:slideViewPr>
    <p:cSldViewPr snapToGrid="0">
      <p:cViewPr varScale="1">
        <p:scale>
          <a:sx n="87" d="100"/>
          <a:sy n="87" d="100"/>
        </p:scale>
        <p:origin x="150"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d414614a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d414614a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323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8466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094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13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00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6082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77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76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59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414614a55_6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414614a55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1646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acme-v02.api.letsencrypt.org/" TargetMode="External"/><Relationship Id="rId4" Type="http://schemas.openxmlformats.org/officeDocument/2006/relationships/hyperlink" Target="https://cservices.certum.pl/muc-customer/pfx/generator"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hyperlink" Target="https://cservices.certum.pl/muc-customer/pfx/generator."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F39F4F-1A03-43C9-9880-C3C46872DAE5}"/>
              </a:ext>
            </a:extLst>
          </p:cNvPr>
          <p:cNvSpPr/>
          <p:nvPr/>
        </p:nvSpPr>
        <p:spPr>
          <a:xfrm>
            <a:off x="580750" y="604113"/>
            <a:ext cx="7982500" cy="838200"/>
          </a:xfrm>
          <a:prstGeom prst="roundRect">
            <a:avLst/>
          </a:prstGeom>
          <a:solidFill>
            <a:schemeClr val="bg1">
              <a:alpha val="27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FF00"/>
                </a:solidFill>
                <a:latin typeface="Times New Roman (Headings)"/>
              </a:rPr>
              <a:t>TRƯỜNG ĐẠI HỌC NAM CẦN THƠ</a:t>
            </a:r>
          </a:p>
        </p:txBody>
      </p:sp>
      <p:sp>
        <p:nvSpPr>
          <p:cNvPr id="3" name="Rectangle: Rounded Corners 2">
            <a:extLst>
              <a:ext uri="{FF2B5EF4-FFF2-40B4-BE49-F238E27FC236}">
                <a16:creationId xmlns:a16="http://schemas.microsoft.com/office/drawing/2014/main" id="{B11CC708-4807-4BD5-968E-BC93B35A047B}"/>
              </a:ext>
            </a:extLst>
          </p:cNvPr>
          <p:cNvSpPr/>
          <p:nvPr/>
        </p:nvSpPr>
        <p:spPr>
          <a:xfrm>
            <a:off x="1949450" y="1762556"/>
            <a:ext cx="5245100" cy="700988"/>
          </a:xfrm>
          <a:prstGeom prst="roundRect">
            <a:avLst>
              <a:gd name="adj" fmla="val 50000"/>
            </a:avLst>
          </a:prstGeom>
          <a:solidFill>
            <a:schemeClr val="tx1">
              <a:alpha val="26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accent5">
                    <a:lumMod val="40000"/>
                    <a:lumOff val="60000"/>
                  </a:schemeClr>
                </a:solidFill>
                <a:latin typeface="Times New Roman (Headings)"/>
              </a:rPr>
              <a:t>MẠNG MÁY TÍNH</a:t>
            </a:r>
          </a:p>
        </p:txBody>
      </p:sp>
      <p:sp>
        <p:nvSpPr>
          <p:cNvPr id="8" name="Rectangle: Diagonal Corners Snipped 7">
            <a:extLst>
              <a:ext uri="{FF2B5EF4-FFF2-40B4-BE49-F238E27FC236}">
                <a16:creationId xmlns:a16="http://schemas.microsoft.com/office/drawing/2014/main" id="{341C5DB2-86E9-40EC-91B2-06BC035070B2}"/>
              </a:ext>
            </a:extLst>
          </p:cNvPr>
          <p:cNvSpPr/>
          <p:nvPr/>
        </p:nvSpPr>
        <p:spPr>
          <a:xfrm>
            <a:off x="1065075" y="2923488"/>
            <a:ext cx="7013850" cy="1066800"/>
          </a:xfrm>
          <a:prstGeom prst="snip2DiagRect">
            <a:avLst/>
          </a:prstGeom>
          <a:solidFill>
            <a:schemeClr val="bg1">
              <a:alpha val="8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 sz="2800" b="1" u="sng" dirty="0">
                <a:solidFill>
                  <a:schemeClr val="bg1"/>
                </a:solidFill>
                <a:latin typeface="Times New Roman" panose="02020603050405020304" pitchFamily="18" charset="0"/>
                <a:cs typeface="Times New Roman" panose="02020603050405020304" pitchFamily="18" charset="0"/>
              </a:rPr>
              <a:t>CHỦ ĐỀ:</a:t>
            </a:r>
            <a:r>
              <a:rPr lang="vi" sz="2800" b="1" dirty="0">
                <a:solidFill>
                  <a:schemeClr val="bg1"/>
                </a:solidFill>
                <a:latin typeface="Times New Roman" panose="02020603050405020304" pitchFamily="18" charset="0"/>
                <a:cs typeface="Times New Roman" panose="02020603050405020304" pitchFamily="18" charset="0"/>
              </a:rPr>
              <a:t> TRIỂN KHAI DỊCH VỤ HTTPS</a:t>
            </a:r>
            <a:endParaRPr lang="en-US" sz="2800" b="1"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80">
                                          <p:stCondLst>
                                            <p:cond delay="0"/>
                                          </p:stCondLst>
                                        </p:cTn>
                                        <p:tgtEl>
                                          <p:spTgt spid="3"/>
                                        </p:tgtEl>
                                      </p:cBhvr>
                                    </p:animEffect>
                                    <p:anim calcmode="lin" valueType="num">
                                      <p:cBhvr>
                                        <p:cTn id="1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gtEl>
                                      </p:cBhvr>
                                      <p:to x="100000" y="60000"/>
                                    </p:animScale>
                                    <p:animScale>
                                      <p:cBhvr>
                                        <p:cTn id="21" dur="166" decel="50000">
                                          <p:stCondLst>
                                            <p:cond delay="676"/>
                                          </p:stCondLst>
                                        </p:cTn>
                                        <p:tgtEl>
                                          <p:spTgt spid="3"/>
                                        </p:tgtEl>
                                      </p:cBhvr>
                                      <p:to x="100000" y="100000"/>
                                    </p:animScale>
                                    <p:animScale>
                                      <p:cBhvr>
                                        <p:cTn id="22" dur="26">
                                          <p:stCondLst>
                                            <p:cond delay="1312"/>
                                          </p:stCondLst>
                                        </p:cTn>
                                        <p:tgtEl>
                                          <p:spTgt spid="3"/>
                                        </p:tgtEl>
                                      </p:cBhvr>
                                      <p:to x="100000" y="80000"/>
                                    </p:animScale>
                                    <p:animScale>
                                      <p:cBhvr>
                                        <p:cTn id="23" dur="166" decel="50000">
                                          <p:stCondLst>
                                            <p:cond delay="1338"/>
                                          </p:stCondLst>
                                        </p:cTn>
                                        <p:tgtEl>
                                          <p:spTgt spid="3"/>
                                        </p:tgtEl>
                                      </p:cBhvr>
                                      <p:to x="100000" y="100000"/>
                                    </p:animScale>
                                    <p:animScale>
                                      <p:cBhvr>
                                        <p:cTn id="24" dur="26">
                                          <p:stCondLst>
                                            <p:cond delay="1642"/>
                                          </p:stCondLst>
                                        </p:cTn>
                                        <p:tgtEl>
                                          <p:spTgt spid="3"/>
                                        </p:tgtEl>
                                      </p:cBhvr>
                                      <p:to x="100000" y="90000"/>
                                    </p:animScale>
                                    <p:animScale>
                                      <p:cBhvr>
                                        <p:cTn id="25" dur="166" decel="50000">
                                          <p:stCondLst>
                                            <p:cond delay="1668"/>
                                          </p:stCondLst>
                                        </p:cTn>
                                        <p:tgtEl>
                                          <p:spTgt spid="3"/>
                                        </p:tgtEl>
                                      </p:cBhvr>
                                      <p:to x="100000" y="100000"/>
                                    </p:animScale>
                                    <p:animScale>
                                      <p:cBhvr>
                                        <p:cTn id="26" dur="26">
                                          <p:stCondLst>
                                            <p:cond delay="1808"/>
                                          </p:stCondLst>
                                        </p:cTn>
                                        <p:tgtEl>
                                          <p:spTgt spid="3"/>
                                        </p:tgtEl>
                                      </p:cBhvr>
                                      <p:to x="100000" y="95000"/>
                                    </p:animScale>
                                    <p:animScale>
                                      <p:cBhvr>
                                        <p:cTn id="27" dur="166" decel="50000">
                                          <p:stCondLst>
                                            <p:cond delay="1834"/>
                                          </p:stCondLst>
                                        </p:cTn>
                                        <p:tgtEl>
                                          <p:spTgt spid="3"/>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fltVal val="0"/>
                                          </p:val>
                                        </p:tav>
                                        <p:tav tm="100000">
                                          <p:val>
                                            <p:strVal val="#ppt_w"/>
                                          </p:val>
                                        </p:tav>
                                      </p:tavLst>
                                    </p:anim>
                                    <p:anim calcmode="lin" valueType="num">
                                      <p:cBhvr>
                                        <p:cTn id="33" dur="1000" fill="hold"/>
                                        <p:tgtEl>
                                          <p:spTgt spid="8"/>
                                        </p:tgtEl>
                                        <p:attrNameLst>
                                          <p:attrName>ppt_h</p:attrName>
                                        </p:attrNameLst>
                                      </p:cBhvr>
                                      <p:tavLst>
                                        <p:tav tm="0">
                                          <p:val>
                                            <p:fltVal val="0"/>
                                          </p:val>
                                        </p:tav>
                                        <p:tav tm="100000">
                                          <p:val>
                                            <p:strVal val="#ppt_h"/>
                                          </p:val>
                                        </p:tav>
                                      </p:tavLst>
                                    </p:anim>
                                    <p:anim calcmode="lin" valueType="num">
                                      <p:cBhvr>
                                        <p:cTn id="34" dur="1000" fill="hold"/>
                                        <p:tgtEl>
                                          <p:spTgt spid="8"/>
                                        </p:tgtEl>
                                        <p:attrNameLst>
                                          <p:attrName>style.rotation</p:attrName>
                                        </p:attrNameLst>
                                      </p:cBhvr>
                                      <p:tavLst>
                                        <p:tav tm="0">
                                          <p:val>
                                            <p:fltVal val="90"/>
                                          </p:val>
                                        </p:tav>
                                        <p:tav tm="100000">
                                          <p:val>
                                            <p:fltVal val="0"/>
                                          </p:val>
                                        </p:tav>
                                      </p:tavLst>
                                    </p:anim>
                                    <p:animEffect transition="in" filter="fade">
                                      <p:cBhvr>
                                        <p:cTn id="35"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5" name="Google Shape;83;p18">
            <a:extLst>
              <a:ext uri="{FF2B5EF4-FFF2-40B4-BE49-F238E27FC236}">
                <a16:creationId xmlns:a16="http://schemas.microsoft.com/office/drawing/2014/main" id="{BA9C3640-D1E1-499C-8B5A-AB52FBA95821}"/>
              </a:ext>
            </a:extLst>
          </p:cNvPr>
          <p:cNvSpPr/>
          <p:nvPr/>
        </p:nvSpPr>
        <p:spPr>
          <a:xfrm>
            <a:off x="1944429" y="450592"/>
            <a:ext cx="5255142"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Chứng</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Chỉ</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Bảo</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Mật</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529256" y="1786389"/>
            <a:ext cx="5069673"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Chứng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Chỉ</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PFX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Gì</a:t>
            </a:r>
            <a:r>
              <a:rPr lang="en-US" sz="2800" dirty="0">
                <a:solidFill>
                  <a:schemeClr val="bg1"/>
                </a:solidFill>
                <a:latin typeface="Times New Roman" panose="02020603050405020304" pitchFamily="18" charset="0"/>
                <a:cs typeface="Times New Roman" panose="02020603050405020304" pitchFamily="18" charset="0"/>
              </a:rPr>
              <a:t>?</a:t>
            </a:r>
            <a:endParaRPr dirty="0">
              <a:solidFill>
                <a:schemeClr val="bg1"/>
              </a:solidFill>
              <a:latin typeface="Times New Roman" panose="02020603050405020304" pitchFamily="18" charset="0"/>
              <a:cs typeface="Times New Roman" panose="02020603050405020304" pitchFamily="18" charset="0"/>
            </a:endParaRPr>
          </a:p>
        </p:txBody>
      </p:sp>
      <p:sp>
        <p:nvSpPr>
          <p:cNvPr id="7" name="Google Shape;84;p18">
            <a:extLst>
              <a:ext uri="{FF2B5EF4-FFF2-40B4-BE49-F238E27FC236}">
                <a16:creationId xmlns:a16="http://schemas.microsoft.com/office/drawing/2014/main" id="{B6C45E91-B062-4D51-8E3F-9146DE694BB6}"/>
              </a:ext>
            </a:extLst>
          </p:cNvPr>
          <p:cNvSpPr/>
          <p:nvPr/>
        </p:nvSpPr>
        <p:spPr>
          <a:xfrm>
            <a:off x="529256" y="2730629"/>
            <a:ext cx="6513629"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Cách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Chỉ</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SSL (PFX)</a:t>
            </a:r>
            <a:endParaRP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47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7C1C0C4-41A6-4791-9BE2-FC2AAFEC0AF2}"/>
              </a:ext>
            </a:extLst>
          </p:cNvPr>
          <p:cNvSpPr/>
          <p:nvPr/>
        </p:nvSpPr>
        <p:spPr>
          <a:xfrm>
            <a:off x="254367" y="2008566"/>
            <a:ext cx="8635265" cy="2915570"/>
          </a:xfrm>
          <a:prstGeom prst="roundRect">
            <a:avLst>
              <a:gd name="adj" fmla="val 1857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500" dirty="0">
                <a:solidFill>
                  <a:schemeClr val="tx1"/>
                </a:solidFill>
                <a:latin typeface="+mj-lt"/>
              </a:rPr>
              <a:t>PFX là System Files Định dạng trao đổi cá nhân, là tệp PKCS12. Điều này chứa nhiều thông tin mật mã, chẳng hạn như chứng chỉ, chứng chỉ ủy quyền gốc, chuỗi chứng chỉ và khóa riêng. Nó được bảo vệ bằng mật mã với mật khẩu để giữ khóa riêng tư và bảo vệ tính toàn vẹn của chứng chỉ gốc. Tệp PFX cũng được sử dụng trong các sản phẩm khác nhau của Microsoft, chẳng hạn như IIS.</a:t>
            </a:r>
          </a:p>
        </p:txBody>
      </p:sp>
      <p:sp>
        <p:nvSpPr>
          <p:cNvPr id="7" name="Google Shape;84;p18">
            <a:extLst>
              <a:ext uri="{FF2B5EF4-FFF2-40B4-BE49-F238E27FC236}">
                <a16:creationId xmlns:a16="http://schemas.microsoft.com/office/drawing/2014/main" id="{235BE51A-5372-4A43-8F20-CD4FA11F3A89}"/>
              </a:ext>
            </a:extLst>
          </p:cNvPr>
          <p:cNvSpPr/>
          <p:nvPr/>
        </p:nvSpPr>
        <p:spPr>
          <a:xfrm>
            <a:off x="801571" y="1218587"/>
            <a:ext cx="5069673"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Chứng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Chỉ</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PFX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Gì</a:t>
            </a:r>
            <a:r>
              <a:rPr lang="en-US" sz="2800" dirty="0">
                <a:solidFill>
                  <a:schemeClr val="bg1"/>
                </a:solidFill>
                <a:latin typeface="Times New Roman" panose="02020603050405020304" pitchFamily="18" charset="0"/>
                <a:cs typeface="Times New Roman" panose="02020603050405020304" pitchFamily="18" charset="0"/>
              </a:rPr>
              <a:t>?</a:t>
            </a:r>
            <a:endParaRPr dirty="0">
              <a:solidFill>
                <a:schemeClr val="bg1"/>
              </a:solidFill>
              <a:latin typeface="Times New Roman" panose="02020603050405020304" pitchFamily="18" charset="0"/>
              <a:cs typeface="Times New Roman" panose="02020603050405020304" pitchFamily="18" charset="0"/>
            </a:endParaRPr>
          </a:p>
        </p:txBody>
      </p:sp>
      <p:sp>
        <p:nvSpPr>
          <p:cNvPr id="8" name="Google Shape;83;p18">
            <a:extLst>
              <a:ext uri="{FF2B5EF4-FFF2-40B4-BE49-F238E27FC236}">
                <a16:creationId xmlns:a16="http://schemas.microsoft.com/office/drawing/2014/main" id="{D62F4964-8E69-49BA-B7F0-D005DEFA0DAE}"/>
              </a:ext>
            </a:extLst>
          </p:cNvPr>
          <p:cNvSpPr/>
          <p:nvPr/>
        </p:nvSpPr>
        <p:spPr>
          <a:xfrm>
            <a:off x="1944429" y="450592"/>
            <a:ext cx="5255142"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Chứng</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Chỉ</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Bảo</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Mật</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71879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7C1C0C4-41A6-4791-9BE2-FC2AAFEC0AF2}"/>
              </a:ext>
            </a:extLst>
          </p:cNvPr>
          <p:cNvSpPr/>
          <p:nvPr/>
        </p:nvSpPr>
        <p:spPr>
          <a:xfrm>
            <a:off x="254366" y="2008565"/>
            <a:ext cx="8635265" cy="2739736"/>
          </a:xfrm>
          <a:prstGeom prst="roundRect">
            <a:avLst>
              <a:gd name="adj" fmla="val 1857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vi-VN" sz="2500" dirty="0">
                <a:solidFill>
                  <a:schemeClr val="tx1"/>
                </a:solidFill>
                <a:latin typeface="Times New Roman (Headings)"/>
              </a:rPr>
              <a:t>Cơ bản PF</a:t>
            </a:r>
            <a:r>
              <a:rPr lang="en-US" sz="2500" dirty="0">
                <a:solidFill>
                  <a:schemeClr val="tx1"/>
                </a:solidFill>
                <a:latin typeface="Times New Roman (Headings)"/>
              </a:rPr>
              <a:t>X</a:t>
            </a:r>
            <a:r>
              <a:rPr lang="vi-VN" sz="2500" dirty="0">
                <a:solidFill>
                  <a:schemeClr val="tx1"/>
                </a:solidFill>
                <a:latin typeface="Times New Roman (Headings)"/>
              </a:rPr>
              <a:t> được tạo nên từ file.bem và 1 file key 2 file này phải đồng nhất với nhau và được các tổ chức uy tín cấp và chứng nhận thông thường chỉ cần có 2 file này chúng ta có thể chuyển khai https, nhưng với máy chủ window để dễ quản lý để cũng như triển khai ta sẻ kết hợp 2 file này thành file PFX và 1 mật khẩu riêng.</a:t>
            </a:r>
          </a:p>
        </p:txBody>
      </p:sp>
      <p:sp>
        <p:nvSpPr>
          <p:cNvPr id="7" name="Google Shape;84;p18">
            <a:extLst>
              <a:ext uri="{FF2B5EF4-FFF2-40B4-BE49-F238E27FC236}">
                <a16:creationId xmlns:a16="http://schemas.microsoft.com/office/drawing/2014/main" id="{235BE51A-5372-4A43-8F20-CD4FA11F3A89}"/>
              </a:ext>
            </a:extLst>
          </p:cNvPr>
          <p:cNvSpPr/>
          <p:nvPr/>
        </p:nvSpPr>
        <p:spPr>
          <a:xfrm>
            <a:off x="801571" y="1218587"/>
            <a:ext cx="6437429"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ctr"/>
            <a:r>
              <a:rPr lang="en-US" sz="2800" dirty="0" err="1">
                <a:solidFill>
                  <a:schemeClr val="bg1"/>
                </a:solidFill>
                <a:latin typeface="Times New Roman" panose="02020603050405020304" pitchFamily="18" charset="0"/>
                <a:cs typeface="Times New Roman" panose="02020603050405020304" pitchFamily="18" charset="0"/>
              </a:rPr>
              <a:t>Cách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Tạo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Chứng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Chỉ</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Bảo</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Mật</a:t>
            </a:r>
            <a:r>
              <a:rPr lang="en-US" sz="2800" dirty="0">
                <a:solidFill>
                  <a:schemeClr val="bg1"/>
                </a:solidFill>
                <a:latin typeface="Times New Roman" panose="02020603050405020304" pitchFamily="18" charset="0"/>
                <a:cs typeface="Times New Roman" panose="02020603050405020304" pitchFamily="18" charset="0"/>
              </a:rPr>
              <a:t> SSL (PFX)</a:t>
            </a:r>
          </a:p>
        </p:txBody>
      </p:sp>
      <p:sp>
        <p:nvSpPr>
          <p:cNvPr id="8" name="Rectangle: Rounded Corners 7">
            <a:extLst>
              <a:ext uri="{FF2B5EF4-FFF2-40B4-BE49-F238E27FC236}">
                <a16:creationId xmlns:a16="http://schemas.microsoft.com/office/drawing/2014/main" id="{470E2225-F57F-455E-8646-E8B0D47627AC}"/>
              </a:ext>
            </a:extLst>
          </p:cNvPr>
          <p:cNvSpPr/>
          <p:nvPr/>
        </p:nvSpPr>
        <p:spPr>
          <a:xfrm>
            <a:off x="254365" y="2008565"/>
            <a:ext cx="8635265" cy="1763335"/>
          </a:xfrm>
          <a:prstGeom prst="roundRect">
            <a:avLst>
              <a:gd name="adj" fmla="val 26786"/>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vi-VN" sz="2500" dirty="0">
                <a:solidFill>
                  <a:schemeClr val="tx1"/>
                </a:solidFill>
                <a:latin typeface="+mj-lt"/>
              </a:rPr>
              <a:t>Có nhiều cách để tạo ra file PFX từ 2 file này, nhóm tôi thường sử dụng công cụ trong đường link này:</a:t>
            </a:r>
            <a:r>
              <a:rPr lang="vi-VN" sz="2500" dirty="0">
                <a:solidFill>
                  <a:schemeClr val="tx1"/>
                </a:solidFill>
                <a:latin typeface="+mj-lt"/>
                <a:hlinkClick r:id="rId4">
                  <a:extLst>
                    <a:ext uri="{A12FA001-AC4F-418D-AE19-62706E023703}">
                      <ahyp:hlinkClr xmlns:ahyp="http://schemas.microsoft.com/office/drawing/2018/hyperlinkcolor" val="tx"/>
                    </a:ext>
                  </a:extLst>
                </a:hlinkClick>
              </a:rPr>
              <a:t> </a:t>
            </a:r>
            <a:r>
              <a:rPr lang="vi-VN" sz="2500" u="sng" dirty="0">
                <a:solidFill>
                  <a:schemeClr val="tx1"/>
                </a:solidFill>
                <a:latin typeface="+mj-lt"/>
                <a:hlinkClick r:id="rId4">
                  <a:extLst>
                    <a:ext uri="{A12FA001-AC4F-418D-AE19-62706E023703}">
                      <ahyp:hlinkClr xmlns:ahyp="http://schemas.microsoft.com/office/drawing/2018/hyperlinkcolor" val="tx"/>
                    </a:ext>
                  </a:extLst>
                </a:hlinkClick>
              </a:rPr>
              <a:t>https://cservices.certum.pl/muc-customer/pfx/generator</a:t>
            </a:r>
            <a:r>
              <a:rPr lang="vi-VN" sz="2500" dirty="0">
                <a:solidFill>
                  <a:schemeClr val="tx1"/>
                </a:solidFill>
                <a:latin typeface="+mj-lt"/>
              </a:rPr>
              <a:t>.</a:t>
            </a:r>
          </a:p>
        </p:txBody>
      </p:sp>
      <p:sp>
        <p:nvSpPr>
          <p:cNvPr id="9" name="Rectangle: Rounded Corners 8">
            <a:extLst>
              <a:ext uri="{FF2B5EF4-FFF2-40B4-BE49-F238E27FC236}">
                <a16:creationId xmlns:a16="http://schemas.microsoft.com/office/drawing/2014/main" id="{CD319EDD-8298-4662-AAC8-3E0DD1288EDF}"/>
              </a:ext>
            </a:extLst>
          </p:cNvPr>
          <p:cNvSpPr/>
          <p:nvPr/>
        </p:nvSpPr>
        <p:spPr>
          <a:xfrm>
            <a:off x="254365" y="2008565"/>
            <a:ext cx="8635265" cy="2471431"/>
          </a:xfrm>
          <a:prstGeom prst="roundRect">
            <a:avLst>
              <a:gd name="adj" fmla="val 26786"/>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v"/>
            </a:pPr>
            <a:r>
              <a:rPr lang="vi-VN" sz="2500" dirty="0">
                <a:solidFill>
                  <a:schemeClr val="tx1"/>
                </a:solidFill>
                <a:latin typeface="+mj-lt"/>
              </a:rPr>
              <a:t>Để có được file pem và key chúng ta phải mua từ những nhà cung cấp dịch vụ và chứng nhận tuy nhiên có một vài tổ chức cung cấp chứng chỉ miễn phí như “</a:t>
            </a:r>
            <a:r>
              <a:rPr lang="vi-VN" sz="2500" dirty="0">
                <a:solidFill>
                  <a:schemeClr val="tx1"/>
                </a:solidFill>
                <a:latin typeface="+mj-lt"/>
                <a:hlinkClick r:id="rId5">
                  <a:extLst>
                    <a:ext uri="{A12FA001-AC4F-418D-AE19-62706E023703}">
                      <ahyp:hlinkClr xmlns:ahyp="http://schemas.microsoft.com/office/drawing/2018/hyperlinkcolor" val="tx"/>
                    </a:ext>
                  </a:extLst>
                </a:hlinkClick>
              </a:rPr>
              <a:t> </a:t>
            </a:r>
            <a:r>
              <a:rPr lang="vi-VN" sz="2500" u="sng" dirty="0">
                <a:solidFill>
                  <a:schemeClr val="tx1"/>
                </a:solidFill>
                <a:latin typeface="+mj-lt"/>
                <a:hlinkClick r:id="rId5">
                  <a:extLst>
                    <a:ext uri="{A12FA001-AC4F-418D-AE19-62706E023703}">
                      <ahyp:hlinkClr xmlns:ahyp="http://schemas.microsoft.com/office/drawing/2018/hyperlinkcolor" val="tx"/>
                    </a:ext>
                  </a:extLst>
                </a:hlinkClick>
              </a:rPr>
              <a:t>https://acme-v02.api.letsencrypt.org/</a:t>
            </a:r>
            <a:r>
              <a:rPr lang="vi-VN" sz="2500" dirty="0">
                <a:solidFill>
                  <a:schemeClr val="tx1"/>
                </a:solidFill>
                <a:latin typeface="+mj-lt"/>
              </a:rPr>
              <a:t>”. ( tổ chức này cung cấp một Script kịch bản tự động đăng kí và chứng nhận SSL một cách trực tiếp trên máy chủ Linux).</a:t>
            </a:r>
          </a:p>
        </p:txBody>
      </p:sp>
      <p:sp>
        <p:nvSpPr>
          <p:cNvPr id="10" name="Google Shape;83;p18">
            <a:extLst>
              <a:ext uri="{FF2B5EF4-FFF2-40B4-BE49-F238E27FC236}">
                <a16:creationId xmlns:a16="http://schemas.microsoft.com/office/drawing/2014/main" id="{8253D810-DE9B-4662-8824-A87515B523C8}"/>
              </a:ext>
            </a:extLst>
          </p:cNvPr>
          <p:cNvSpPr/>
          <p:nvPr/>
        </p:nvSpPr>
        <p:spPr>
          <a:xfrm>
            <a:off x="1944429" y="450592"/>
            <a:ext cx="5255142"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Chứng</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Chỉ</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Bảo</a:t>
            </a:r>
            <a:r>
              <a:rPr lang="en-US"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 </a:t>
            </a:r>
            <a:r>
              <a:rPr lang="en-US" sz="4000" b="1" dirty="0" err="1">
                <a:solidFill>
                  <a:srgbClr val="FF0000"/>
                </a:solidFill>
                <a:latin typeface="Times New Roman" panose="02020603050405020304" pitchFamily="18" charset="0"/>
                <a:ea typeface="Times New Roman"/>
                <a:cs typeface="Times New Roman" panose="02020603050405020304" pitchFamily="18" charset="0"/>
                <a:sym typeface="Times New Roman"/>
              </a:rPr>
              <a:t>Mật</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13487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grpId="1" nodeType="clickEffect">
                                  <p:stCondLst>
                                    <p:cond delay="0"/>
                                  </p:stCondLst>
                                  <p:childTnLst>
                                    <p:animEffect transition="out" filter="randombar(horizont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grpId="1" nodeType="clickEffect">
                                  <p:stCondLst>
                                    <p:cond delay="0"/>
                                  </p:stCondLst>
                                  <p:childTnLst>
                                    <p:animEffect transition="out" filter="randombar(horizontal)">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grpId="1" nodeType="clickEffect">
                                  <p:stCondLst>
                                    <p:cond delay="0"/>
                                  </p:stCondLst>
                                  <p:childTnLst>
                                    <p:animEffect transition="out" filter="randombar(horizontal)">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8"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Google Shape;83;p18">
            <a:extLst>
              <a:ext uri="{FF2B5EF4-FFF2-40B4-BE49-F238E27FC236}">
                <a16:creationId xmlns:a16="http://schemas.microsoft.com/office/drawing/2014/main" id="{18F70683-E9C2-41DC-A528-0B1914A8BE75}"/>
              </a:ext>
            </a:extLst>
          </p:cNvPr>
          <p:cNvSpPr/>
          <p:nvPr/>
        </p:nvSpPr>
        <p:spPr>
          <a:xfrm>
            <a:off x="1944429" y="331509"/>
            <a:ext cx="5255142" cy="604500"/>
          </a:xfrm>
          <a:prstGeom prst="roundRect">
            <a:avLst>
              <a:gd name="adj" fmla="val 16667"/>
            </a:avLst>
          </a:prstGeom>
          <a:solidFill>
            <a:schemeClr val="bg1"/>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US" sz="4000" b="1" dirty="0" err="1">
                <a:solidFill>
                  <a:srgbClr val="FF0000"/>
                </a:solidFill>
                <a:latin typeface="Times New Roman" panose="02020603050405020304" pitchFamily="18" charset="0"/>
                <a:cs typeface="Times New Roman" panose="02020603050405020304" pitchFamily="18" charset="0"/>
              </a:rPr>
              <a:t>Các</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Bước</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Tiến</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Hành</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4" name="Google Shape;84;p18">
            <a:extLst>
              <a:ext uri="{FF2B5EF4-FFF2-40B4-BE49-F238E27FC236}">
                <a16:creationId xmlns:a16="http://schemas.microsoft.com/office/drawing/2014/main" id="{E05B817B-7953-4B75-BAE5-5ED38B8455CE}"/>
              </a:ext>
            </a:extLst>
          </p:cNvPr>
          <p:cNvSpPr/>
          <p:nvPr/>
        </p:nvSpPr>
        <p:spPr>
          <a:xfrm>
            <a:off x="1130438" y="1585489"/>
            <a:ext cx="4366595"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r>
              <a:rPr lang="en-US" sz="2800" b="1" dirty="0">
                <a:solidFill>
                  <a:schemeClr val="bg1"/>
                </a:solidFill>
                <a:latin typeface="Times New Roman" panose="02020603050405020304" pitchFamily="18" charset="0"/>
                <a:cs typeface="Times New Roman" panose="02020603050405020304" pitchFamily="18" charset="0"/>
              </a:rPr>
              <a:t>.</a:t>
            </a:r>
          </a:p>
        </p:txBody>
      </p:sp>
      <p:sp>
        <p:nvSpPr>
          <p:cNvPr id="8" name="Google Shape;84;p18">
            <a:extLst>
              <a:ext uri="{FF2B5EF4-FFF2-40B4-BE49-F238E27FC236}">
                <a16:creationId xmlns:a16="http://schemas.microsoft.com/office/drawing/2014/main" id="{B105F382-30B2-4DED-8823-83E52F5B62BF}"/>
              </a:ext>
            </a:extLst>
          </p:cNvPr>
          <p:cNvSpPr/>
          <p:nvPr/>
        </p:nvSpPr>
        <p:spPr>
          <a:xfrm>
            <a:off x="1130439" y="2367456"/>
            <a:ext cx="1846678"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Tạo</a:t>
            </a:r>
            <a:r>
              <a:rPr lang="en-US" sz="2800" b="1" dirty="0">
                <a:solidFill>
                  <a:schemeClr val="bg1"/>
                </a:solidFill>
                <a:latin typeface="Times New Roman" panose="02020603050405020304" pitchFamily="18" charset="0"/>
                <a:cs typeface="Times New Roman" panose="02020603050405020304" pitchFamily="18" charset="0"/>
              </a:rPr>
              <a:t> PFX.</a:t>
            </a:r>
          </a:p>
        </p:txBody>
      </p:sp>
      <p:sp>
        <p:nvSpPr>
          <p:cNvPr id="9" name="Google Shape;84;p18">
            <a:extLst>
              <a:ext uri="{FF2B5EF4-FFF2-40B4-BE49-F238E27FC236}">
                <a16:creationId xmlns:a16="http://schemas.microsoft.com/office/drawing/2014/main" id="{B4EE2DE5-307E-4CE8-9CFE-6DD4124E6A89}"/>
              </a:ext>
            </a:extLst>
          </p:cNvPr>
          <p:cNvSpPr/>
          <p:nvPr/>
        </p:nvSpPr>
        <p:spPr>
          <a:xfrm>
            <a:off x="1130438" y="3149423"/>
            <a:ext cx="3430929"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Tree>
    <p:extLst>
      <p:ext uri="{BB962C8B-B14F-4D97-AF65-F5344CB8AC3E}">
        <p14:creationId xmlns:p14="http://schemas.microsoft.com/office/powerpoint/2010/main" val="278175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0FE43-0AA0-4E63-98A9-686EE634BD53}"/>
              </a:ext>
            </a:extLst>
          </p:cNvPr>
          <p:cNvPicPr>
            <a:picLocks noChangeAspect="1"/>
          </p:cNvPicPr>
          <p:nvPr/>
        </p:nvPicPr>
        <p:blipFill rotWithShape="1">
          <a:blip r:embed="rId3"/>
          <a:srcRect l="3560" t="13612" r="3456" b="11860"/>
          <a:stretch/>
        </p:blipFill>
        <p:spPr>
          <a:xfrm>
            <a:off x="84525" y="1354565"/>
            <a:ext cx="8974950" cy="3193789"/>
          </a:xfrm>
          <a:prstGeom prst="rect">
            <a:avLst/>
          </a:prstGeom>
        </p:spPr>
      </p:pic>
      <p:sp>
        <p:nvSpPr>
          <p:cNvPr id="8" name="Google Shape;84;p18">
            <a:extLst>
              <a:ext uri="{FF2B5EF4-FFF2-40B4-BE49-F238E27FC236}">
                <a16:creationId xmlns:a16="http://schemas.microsoft.com/office/drawing/2014/main" id="{244866EE-BEC6-4313-A18F-72A1A29B1D76}"/>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FB8446A6-D025-4BB4-8CBC-70C5D7FD130A}"/>
              </a:ext>
            </a:extLst>
          </p:cNvPr>
          <p:cNvSpPr/>
          <p:nvPr/>
        </p:nvSpPr>
        <p:spPr>
          <a:xfrm>
            <a:off x="157861" y="935665"/>
            <a:ext cx="3871879" cy="418900"/>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latin typeface="Times New Roman" panose="02020603050405020304" pitchFamily="18" charset="0"/>
                <a:cs typeface="Times New Roman" panose="02020603050405020304" pitchFamily="18" charset="0"/>
              </a:rPr>
              <a:t>BƯỚC 1: MỞ KEYBAG</a:t>
            </a:r>
          </a:p>
        </p:txBody>
      </p:sp>
      <p:sp>
        <p:nvSpPr>
          <p:cNvPr id="3" name="Rectangle 2">
            <a:extLst>
              <a:ext uri="{FF2B5EF4-FFF2-40B4-BE49-F238E27FC236}">
                <a16:creationId xmlns:a16="http://schemas.microsoft.com/office/drawing/2014/main" id="{88FB43F0-6301-4E2C-977C-3D10E4659573}"/>
              </a:ext>
            </a:extLst>
          </p:cNvPr>
          <p:cNvSpPr/>
          <p:nvPr/>
        </p:nvSpPr>
        <p:spPr>
          <a:xfrm>
            <a:off x="84525" y="4548354"/>
            <a:ext cx="5901605" cy="418900"/>
          </a:xfrm>
          <a:prstGeom prst="rect">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latin typeface="Times New Roman" panose="02020603050405020304" pitchFamily="18" charset="0"/>
                <a:cs typeface="Times New Roman" panose="02020603050405020304" pitchFamily="18" charset="0"/>
              </a:rPr>
              <a:t>Mở</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KeyBag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cách</a:t>
            </a:r>
            <a:r>
              <a:rPr lang="en-US" dirty="0">
                <a:solidFill>
                  <a:schemeClr val="tx1"/>
                </a:solidFill>
                <a:latin typeface="Times New Roman" panose="02020603050405020304" pitchFamily="18" charset="0"/>
                <a:cs typeface="Times New Roman" panose="02020603050405020304" pitchFamily="18" charset="0"/>
              </a:rPr>
              <a:t> Click </a:t>
            </a:r>
            <a:r>
              <a:rPr lang="en-US" dirty="0" err="1">
                <a:solidFill>
                  <a:schemeClr val="tx1"/>
                </a:solidFill>
                <a:latin typeface="Times New Roman" panose="02020603050405020304" pitchFamily="18" charset="0"/>
                <a:cs typeface="Times New Roman" panose="02020603050405020304" pitchFamily="18" charset="0"/>
              </a:rPr>
              <a:t>chuột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phải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KeyBag</a:t>
            </a:r>
            <a:r>
              <a:rPr lang="en-US" dirty="0">
                <a:solidFill>
                  <a:schemeClr val="tx1"/>
                </a:solidFill>
                <a:latin typeface="Times New Roman" panose="02020603050405020304" pitchFamily="18" charset="0"/>
                <a:cs typeface="Times New Roman" panose="02020603050405020304" pitchFamily="18" charset="0"/>
              </a:rPr>
              <a:t> -&gt; </a:t>
            </a:r>
            <a:r>
              <a:rPr lang="en-US" dirty="0" err="1">
                <a:solidFill>
                  <a:schemeClr val="tx1"/>
                </a:solidFill>
                <a:latin typeface="Times New Roman" panose="02020603050405020304" pitchFamily="18" charset="0"/>
                <a:cs typeface="Times New Roman" panose="02020603050405020304" pitchFamily="18" charset="0"/>
              </a:rPr>
              <a:t>chọn</a:t>
            </a:r>
            <a:r>
              <a:rPr lang="en-US" dirty="0">
                <a:solidFill>
                  <a:schemeClr val="tx1"/>
                </a:solidFill>
                <a:latin typeface="Times New Roman" panose="02020603050405020304" pitchFamily="18" charset="0"/>
                <a:cs typeface="Times New Roman" panose="02020603050405020304" pitchFamily="18" charset="0"/>
              </a:rPr>
              <a:t> Install PFX</a:t>
            </a:r>
          </a:p>
        </p:txBody>
      </p:sp>
    </p:spTree>
    <p:extLst>
      <p:ext uri="{BB962C8B-B14F-4D97-AF65-F5344CB8AC3E}">
        <p14:creationId xmlns:p14="http://schemas.microsoft.com/office/powerpoint/2010/main" val="475437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FA27A9-040F-46E5-B4B3-6B213778E890}"/>
              </a:ext>
            </a:extLst>
          </p:cNvPr>
          <p:cNvPicPr>
            <a:picLocks noChangeAspect="1"/>
          </p:cNvPicPr>
          <p:nvPr/>
        </p:nvPicPr>
        <p:blipFill>
          <a:blip r:embed="rId3"/>
          <a:stretch>
            <a:fillRect/>
          </a:stretch>
        </p:blipFill>
        <p:spPr>
          <a:xfrm>
            <a:off x="157860" y="1685580"/>
            <a:ext cx="3531806" cy="3457919"/>
          </a:xfrm>
          <a:prstGeom prst="rect">
            <a:avLst/>
          </a:prstGeom>
        </p:spPr>
      </p:pic>
      <p:sp>
        <p:nvSpPr>
          <p:cNvPr id="5" name="Google Shape;84;p18">
            <a:extLst>
              <a:ext uri="{FF2B5EF4-FFF2-40B4-BE49-F238E27FC236}">
                <a16:creationId xmlns:a16="http://schemas.microsoft.com/office/drawing/2014/main" id="{529DA99B-21D8-4DF7-ABD2-4C2813D0ECEB}"/>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E50FE523-FB91-4765-8DEA-BFFCA6D72417}"/>
              </a:ext>
            </a:extLst>
          </p:cNvPr>
          <p:cNvSpPr/>
          <p:nvPr/>
        </p:nvSpPr>
        <p:spPr>
          <a:xfrm>
            <a:off x="157860" y="935665"/>
            <a:ext cx="8751159" cy="749916"/>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err="1">
                <a:latin typeface="Times New Roman" panose="02020603050405020304" pitchFamily="18" charset="0"/>
                <a:cs typeface="Times New Roman" panose="02020603050405020304" pitchFamily="18" charset="0"/>
              </a:rPr>
              <a:t>Bước</a:t>
            </a:r>
            <a:r>
              <a:rPr lang="en-US" sz="2200" b="1" dirty="0">
                <a:latin typeface="Times New Roman" panose="02020603050405020304" pitchFamily="18" charset="0"/>
                <a:cs typeface="Times New Roman" panose="02020603050405020304" pitchFamily="18" charset="0"/>
              </a:rPr>
              <a:t> 2</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Tiếp</a:t>
            </a:r>
            <a:r>
              <a:rPr lang="en-US" sz="2200" dirty="0">
                <a:latin typeface="Times New Roman" panose="02020603050405020304" pitchFamily="18" charset="0"/>
                <a:cs typeface="Times New Roman" panose="02020603050405020304" pitchFamily="18" charset="0"/>
              </a:rPr>
              <a:t> Theo </a:t>
            </a:r>
            <a:r>
              <a:rPr lang="en-US" sz="2200" dirty="0" err="1">
                <a:latin typeface="Times New Roman" panose="02020603050405020304" pitchFamily="18" charset="0"/>
                <a:cs typeface="Times New Roman" panose="02020603050405020304" pitchFamily="18" charset="0"/>
              </a:rPr>
              <a:t>chúng</a:t>
            </a:r>
            <a:r>
              <a:rPr lang="en-US" sz="2200" dirty="0">
                <a:latin typeface="Times New Roman" panose="02020603050405020304" pitchFamily="18" charset="0"/>
                <a:cs typeface="Times New Roman" panose="02020603050405020304" pitchFamily="18" charset="0"/>
              </a:rPr>
              <a:t> ta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Local Machine </a:t>
            </a:r>
            <a:r>
              <a:rPr lang="en-US" sz="2200" dirty="0">
                <a:latin typeface="Times New Roman" panose="02020603050405020304" pitchFamily="18" charset="0"/>
                <a:cs typeface="Times New Roman" panose="02020603050405020304" pitchFamily="18" charset="0"/>
              </a:rPr>
              <a:t>-&gt; Click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NEXT</a:t>
            </a:r>
            <a:r>
              <a:rPr lang="en-US" sz="2200" dirty="0">
                <a:latin typeface="Times New Roman" panose="02020603050405020304" pitchFamily="18" charset="0"/>
                <a:cs typeface="Times New Roman" panose="02020603050405020304" pitchFamily="18" charset="0"/>
              </a:rPr>
              <a:t> -&gt; </a:t>
            </a:r>
            <a:r>
              <a:rPr lang="en-US" sz="2200" dirty="0" err="1">
                <a:latin typeface="Times New Roman" panose="02020603050405020304" pitchFamily="18" charset="0"/>
                <a:cs typeface="Times New Roman" panose="02020603050405020304" pitchFamily="18" charset="0"/>
              </a:rPr>
              <a:t>Tiếp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tục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YES. </a:t>
            </a:r>
            <a:r>
              <a:rPr lang="en-US" sz="2200" dirty="0">
                <a:latin typeface="Times New Roman" panose="02020603050405020304" pitchFamily="18" charset="0"/>
                <a:cs typeface="Times New Roman" panose="02020603050405020304" pitchFamily="18" charset="0"/>
              </a:rPr>
              <a:t>Sau </a:t>
            </a:r>
            <a:r>
              <a:rPr lang="en-US" sz="2200" dirty="0" err="1">
                <a:latin typeface="Times New Roman" panose="02020603050405020304" pitchFamily="18" charset="0"/>
                <a:cs typeface="Times New Roman" panose="02020603050405020304" pitchFamily="18" charset="0"/>
              </a:rPr>
              <a:t>đó</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đường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dẫn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mặc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Next</a:t>
            </a:r>
          </a:p>
        </p:txBody>
      </p:sp>
      <p:pic>
        <p:nvPicPr>
          <p:cNvPr id="8" name="Picture 7">
            <a:extLst>
              <a:ext uri="{FF2B5EF4-FFF2-40B4-BE49-F238E27FC236}">
                <a16:creationId xmlns:a16="http://schemas.microsoft.com/office/drawing/2014/main" id="{3C67EBE5-7E48-49A8-B64C-FA65E6DCDDB5}"/>
              </a:ext>
            </a:extLst>
          </p:cNvPr>
          <p:cNvPicPr>
            <a:picLocks noChangeAspect="1"/>
          </p:cNvPicPr>
          <p:nvPr/>
        </p:nvPicPr>
        <p:blipFill>
          <a:blip r:embed="rId4"/>
          <a:stretch>
            <a:fillRect/>
          </a:stretch>
        </p:blipFill>
        <p:spPr>
          <a:xfrm>
            <a:off x="5454336" y="1685580"/>
            <a:ext cx="3518232" cy="3457920"/>
          </a:xfrm>
          <a:prstGeom prst="rect">
            <a:avLst/>
          </a:prstGeom>
        </p:spPr>
      </p:pic>
      <p:sp>
        <p:nvSpPr>
          <p:cNvPr id="2" name="Arrow: Right 1">
            <a:extLst>
              <a:ext uri="{FF2B5EF4-FFF2-40B4-BE49-F238E27FC236}">
                <a16:creationId xmlns:a16="http://schemas.microsoft.com/office/drawing/2014/main" id="{5A6A34A0-6A22-4627-B565-2F44A471B7A8}"/>
              </a:ext>
            </a:extLst>
          </p:cNvPr>
          <p:cNvSpPr/>
          <p:nvPr/>
        </p:nvSpPr>
        <p:spPr>
          <a:xfrm>
            <a:off x="3864935" y="2503623"/>
            <a:ext cx="1414130" cy="1636085"/>
          </a:xfrm>
          <a:prstGeom prst="rightArrow">
            <a:avLst/>
          </a:prstGeom>
          <a:solidFill>
            <a:schemeClr val="tx2"/>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87EAF2-D5BD-422B-9801-DBC849701192}"/>
              </a:ext>
            </a:extLst>
          </p:cNvPr>
          <p:cNvPicPr>
            <a:picLocks noChangeAspect="1"/>
          </p:cNvPicPr>
          <p:nvPr/>
        </p:nvPicPr>
        <p:blipFill>
          <a:blip r:embed="rId3"/>
          <a:stretch>
            <a:fillRect/>
          </a:stretch>
        </p:blipFill>
        <p:spPr>
          <a:xfrm>
            <a:off x="12607" y="1461087"/>
            <a:ext cx="2846439" cy="3045542"/>
          </a:xfrm>
          <a:prstGeom prst="rect">
            <a:avLst/>
          </a:prstGeom>
        </p:spPr>
      </p:pic>
      <p:pic>
        <p:nvPicPr>
          <p:cNvPr id="7" name="Picture 6">
            <a:extLst>
              <a:ext uri="{FF2B5EF4-FFF2-40B4-BE49-F238E27FC236}">
                <a16:creationId xmlns:a16="http://schemas.microsoft.com/office/drawing/2014/main" id="{D2993984-D15E-429B-B642-6D321AB70553}"/>
              </a:ext>
            </a:extLst>
          </p:cNvPr>
          <p:cNvPicPr>
            <a:picLocks noChangeAspect="1"/>
          </p:cNvPicPr>
          <p:nvPr/>
        </p:nvPicPr>
        <p:blipFill>
          <a:blip r:embed="rId4"/>
          <a:stretch>
            <a:fillRect/>
          </a:stretch>
        </p:blipFill>
        <p:spPr>
          <a:xfrm>
            <a:off x="3124696" y="1448459"/>
            <a:ext cx="2774479" cy="3045542"/>
          </a:xfrm>
          <a:prstGeom prst="rect">
            <a:avLst/>
          </a:prstGeom>
        </p:spPr>
      </p:pic>
      <p:pic>
        <p:nvPicPr>
          <p:cNvPr id="9" name="Picture 8">
            <a:extLst>
              <a:ext uri="{FF2B5EF4-FFF2-40B4-BE49-F238E27FC236}">
                <a16:creationId xmlns:a16="http://schemas.microsoft.com/office/drawing/2014/main" id="{5C28D085-34AD-420B-A931-2954A1CFB3AF}"/>
              </a:ext>
            </a:extLst>
          </p:cNvPr>
          <p:cNvPicPr>
            <a:picLocks noChangeAspect="1"/>
          </p:cNvPicPr>
          <p:nvPr/>
        </p:nvPicPr>
        <p:blipFill>
          <a:blip r:embed="rId5"/>
          <a:stretch>
            <a:fillRect/>
          </a:stretch>
        </p:blipFill>
        <p:spPr>
          <a:xfrm>
            <a:off x="6164826" y="1448459"/>
            <a:ext cx="2979174" cy="3086100"/>
          </a:xfrm>
          <a:prstGeom prst="rect">
            <a:avLst/>
          </a:prstGeom>
        </p:spPr>
      </p:pic>
      <p:pic>
        <p:nvPicPr>
          <p:cNvPr id="11" name="Picture 10">
            <a:extLst>
              <a:ext uri="{FF2B5EF4-FFF2-40B4-BE49-F238E27FC236}">
                <a16:creationId xmlns:a16="http://schemas.microsoft.com/office/drawing/2014/main" id="{EF9AC18F-2011-4872-91CB-713EC74F974B}"/>
              </a:ext>
            </a:extLst>
          </p:cNvPr>
          <p:cNvPicPr>
            <a:picLocks noChangeAspect="1"/>
          </p:cNvPicPr>
          <p:nvPr/>
        </p:nvPicPr>
        <p:blipFill>
          <a:blip r:embed="rId6"/>
          <a:stretch>
            <a:fillRect/>
          </a:stretch>
        </p:blipFill>
        <p:spPr>
          <a:xfrm>
            <a:off x="2427676" y="1681774"/>
            <a:ext cx="4288647" cy="2812227"/>
          </a:xfrm>
          <a:prstGeom prst="rect">
            <a:avLst/>
          </a:prstGeom>
        </p:spPr>
      </p:pic>
      <p:sp>
        <p:nvSpPr>
          <p:cNvPr id="8" name="Google Shape;84;p18">
            <a:extLst>
              <a:ext uri="{FF2B5EF4-FFF2-40B4-BE49-F238E27FC236}">
                <a16:creationId xmlns:a16="http://schemas.microsoft.com/office/drawing/2014/main" id="{75373FC8-C166-437E-B769-395EB669DB47}"/>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D268AE7F-0AD8-4C6E-9AF3-FCA7E1FC8304}"/>
              </a:ext>
            </a:extLst>
          </p:cNvPr>
          <p:cNvSpPr/>
          <p:nvPr/>
        </p:nvSpPr>
        <p:spPr>
          <a:xfrm>
            <a:off x="84567" y="833912"/>
            <a:ext cx="9059433" cy="554431"/>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err="1">
                <a:latin typeface="Times New Roman" panose="02020603050405020304" pitchFamily="18" charset="0"/>
                <a:cs typeface="Times New Roman" panose="02020603050405020304" pitchFamily="18" charset="0"/>
              </a:rPr>
              <a:t>Bước</a:t>
            </a:r>
            <a:r>
              <a:rPr lang="en-US" sz="2200" b="1" dirty="0">
                <a:latin typeface="Times New Roman" panose="02020603050405020304" pitchFamily="18" charset="0"/>
                <a:cs typeface="Times New Roman" panose="02020603050405020304" pitchFamily="18" charset="0"/>
              </a:rPr>
              <a:t> 3</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Điền</a:t>
            </a:r>
            <a:r>
              <a:rPr lang="en-US" sz="2200" dirty="0">
                <a:latin typeface="Times New Roman" panose="02020603050405020304" pitchFamily="18" charset="0"/>
                <a:cs typeface="Times New Roman" panose="02020603050405020304" pitchFamily="18" charset="0"/>
              </a:rPr>
              <a:t> Password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Bạn</a:t>
            </a:r>
            <a:r>
              <a:rPr lang="en-US" sz="2200" dirty="0">
                <a:latin typeface="Times New Roman" panose="02020603050405020304" pitchFamily="18" charset="0"/>
                <a:cs typeface="Times New Roman" panose="02020603050405020304" pitchFamily="18" charset="0"/>
              </a:rPr>
              <a:t> -&gt;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Next</a:t>
            </a:r>
            <a:r>
              <a:rPr lang="en-US" sz="2200" dirty="0">
                <a:latin typeface="Times New Roman" panose="02020603050405020304" pitchFamily="18" charset="0"/>
                <a:cs typeface="Times New Roman" panose="02020603050405020304" pitchFamily="18" charset="0"/>
              </a:rPr>
              <a:t> -&gt;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Finish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Nhận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Thành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Công</a:t>
            </a:r>
            <a:r>
              <a:rPr lang="en-US" sz="2200" dirty="0">
                <a:latin typeface="Times New Roman" panose="02020603050405020304" pitchFamily="18" charset="0"/>
                <a:cs typeface="Times New Roman" panose="02020603050405020304" pitchFamily="18" charset="0"/>
              </a:rPr>
              <a:t> ( Certificate Import Wizard)</a:t>
            </a:r>
          </a:p>
        </p:txBody>
      </p:sp>
      <p:sp>
        <p:nvSpPr>
          <p:cNvPr id="2" name="Arrow: Right 1">
            <a:extLst>
              <a:ext uri="{FF2B5EF4-FFF2-40B4-BE49-F238E27FC236}">
                <a16:creationId xmlns:a16="http://schemas.microsoft.com/office/drawing/2014/main" id="{48BFC502-4F08-4408-BBE9-BCC14557C8E2}"/>
              </a:ext>
            </a:extLst>
          </p:cNvPr>
          <p:cNvSpPr/>
          <p:nvPr/>
        </p:nvSpPr>
        <p:spPr>
          <a:xfrm>
            <a:off x="2859046" y="2264735"/>
            <a:ext cx="265650" cy="10207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4A6ECAFA-B526-4D2B-A467-6CD240012328}"/>
              </a:ext>
            </a:extLst>
          </p:cNvPr>
          <p:cNvSpPr/>
          <p:nvPr/>
        </p:nvSpPr>
        <p:spPr>
          <a:xfrm>
            <a:off x="5937961" y="2264735"/>
            <a:ext cx="265650" cy="102072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88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1" presetClass="exit" presetSubtype="1" fill="hold" nodeType="withEffect">
                                  <p:stCondLst>
                                    <p:cond delay="0"/>
                                  </p:stCondLst>
                                  <p:childTnLst>
                                    <p:animEffect transition="out" filter="wheel(1)">
                                      <p:cBhvr>
                                        <p:cTn id="42" dur="2000"/>
                                        <p:tgtEl>
                                          <p:spTgt spid="5"/>
                                        </p:tgtEl>
                                      </p:cBhvr>
                                    </p:animEffect>
                                    <p:set>
                                      <p:cBhvr>
                                        <p:cTn id="43" dur="1" fill="hold">
                                          <p:stCondLst>
                                            <p:cond delay="1999"/>
                                          </p:stCondLst>
                                        </p:cTn>
                                        <p:tgtEl>
                                          <p:spTgt spid="5"/>
                                        </p:tgtEl>
                                        <p:attrNameLst>
                                          <p:attrName>style.visibility</p:attrName>
                                        </p:attrNameLst>
                                      </p:cBhvr>
                                      <p:to>
                                        <p:strVal val="hidden"/>
                                      </p:to>
                                    </p:set>
                                  </p:childTnLst>
                                </p:cTn>
                              </p:par>
                              <p:par>
                                <p:cTn id="44" presetID="21" presetClass="exit" presetSubtype="1" fill="hold" grpId="1" nodeType="withEffect">
                                  <p:stCondLst>
                                    <p:cond delay="0"/>
                                  </p:stCondLst>
                                  <p:childTnLst>
                                    <p:animEffect transition="out" filter="wheel(1)">
                                      <p:cBhvr>
                                        <p:cTn id="45" dur="2000"/>
                                        <p:tgtEl>
                                          <p:spTgt spid="2"/>
                                        </p:tgtEl>
                                      </p:cBhvr>
                                    </p:animEffect>
                                    <p:set>
                                      <p:cBhvr>
                                        <p:cTn id="46" dur="1" fill="hold">
                                          <p:stCondLst>
                                            <p:cond delay="1999"/>
                                          </p:stCondLst>
                                        </p:cTn>
                                        <p:tgtEl>
                                          <p:spTgt spid="2"/>
                                        </p:tgtEl>
                                        <p:attrNameLst>
                                          <p:attrName>style.visibility</p:attrName>
                                        </p:attrNameLst>
                                      </p:cBhvr>
                                      <p:to>
                                        <p:strVal val="hidden"/>
                                      </p:to>
                                    </p:set>
                                  </p:childTnLst>
                                </p:cTn>
                              </p:par>
                              <p:par>
                                <p:cTn id="47" presetID="21" presetClass="exit" presetSubtype="1" fill="hold" nodeType="withEffect">
                                  <p:stCondLst>
                                    <p:cond delay="0"/>
                                  </p:stCondLst>
                                  <p:childTnLst>
                                    <p:animEffect transition="out" filter="wheel(1)">
                                      <p:cBhvr>
                                        <p:cTn id="48" dur="2000"/>
                                        <p:tgtEl>
                                          <p:spTgt spid="7"/>
                                        </p:tgtEl>
                                      </p:cBhvr>
                                    </p:animEffect>
                                    <p:set>
                                      <p:cBhvr>
                                        <p:cTn id="49" dur="1" fill="hold">
                                          <p:stCondLst>
                                            <p:cond delay="1999"/>
                                          </p:stCondLst>
                                        </p:cTn>
                                        <p:tgtEl>
                                          <p:spTgt spid="7"/>
                                        </p:tgtEl>
                                        <p:attrNameLst>
                                          <p:attrName>style.visibility</p:attrName>
                                        </p:attrNameLst>
                                      </p:cBhvr>
                                      <p:to>
                                        <p:strVal val="hidden"/>
                                      </p:to>
                                    </p:set>
                                  </p:childTnLst>
                                </p:cTn>
                              </p:par>
                              <p:par>
                                <p:cTn id="50" presetID="21" presetClass="exit" presetSubtype="1" fill="hold" grpId="1" nodeType="withEffect">
                                  <p:stCondLst>
                                    <p:cond delay="0"/>
                                  </p:stCondLst>
                                  <p:childTnLst>
                                    <p:animEffect transition="out" filter="wheel(1)">
                                      <p:cBhvr>
                                        <p:cTn id="51" dur="2000"/>
                                        <p:tgtEl>
                                          <p:spTgt spid="13"/>
                                        </p:tgtEl>
                                      </p:cBhvr>
                                    </p:animEffect>
                                    <p:set>
                                      <p:cBhvr>
                                        <p:cTn id="52" dur="1" fill="hold">
                                          <p:stCondLst>
                                            <p:cond delay="1999"/>
                                          </p:stCondLst>
                                        </p:cTn>
                                        <p:tgtEl>
                                          <p:spTgt spid="13"/>
                                        </p:tgtEl>
                                        <p:attrNameLst>
                                          <p:attrName>style.visibility</p:attrName>
                                        </p:attrNameLst>
                                      </p:cBhvr>
                                      <p:to>
                                        <p:strVal val="hidden"/>
                                      </p:to>
                                    </p:set>
                                  </p:childTnLst>
                                </p:cTn>
                              </p:par>
                              <p:par>
                                <p:cTn id="53" presetID="21" presetClass="exit" presetSubtype="1" fill="hold" nodeType="withEffect">
                                  <p:stCondLst>
                                    <p:cond delay="0"/>
                                  </p:stCondLst>
                                  <p:childTnLst>
                                    <p:animEffect transition="out" filter="wheel(1)">
                                      <p:cBhvr>
                                        <p:cTn id="54" dur="2000"/>
                                        <p:tgtEl>
                                          <p:spTgt spid="9"/>
                                        </p:tgtEl>
                                      </p:cBhvr>
                                    </p:animEffect>
                                    <p:set>
                                      <p:cBhvr>
                                        <p:cTn id="55" dur="1" fill="hold">
                                          <p:stCondLst>
                                            <p:cond delay="1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 grpId="0" animBg="1"/>
      <p:bldP spid="2" grpId="1"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4002B-65D5-462D-9F4B-8DA96A221244}"/>
              </a:ext>
            </a:extLst>
          </p:cNvPr>
          <p:cNvPicPr>
            <a:picLocks noChangeAspect="1"/>
          </p:cNvPicPr>
          <p:nvPr/>
        </p:nvPicPr>
        <p:blipFill>
          <a:blip r:embed="rId3"/>
          <a:stretch>
            <a:fillRect/>
          </a:stretch>
        </p:blipFill>
        <p:spPr>
          <a:xfrm>
            <a:off x="0" y="2064220"/>
            <a:ext cx="3748280" cy="2182761"/>
          </a:xfrm>
          <a:prstGeom prst="rect">
            <a:avLst/>
          </a:prstGeom>
        </p:spPr>
      </p:pic>
      <p:pic>
        <p:nvPicPr>
          <p:cNvPr id="7" name="Picture 6">
            <a:extLst>
              <a:ext uri="{FF2B5EF4-FFF2-40B4-BE49-F238E27FC236}">
                <a16:creationId xmlns:a16="http://schemas.microsoft.com/office/drawing/2014/main" id="{D05EE09A-70E6-4F56-A043-D85B4182B25A}"/>
              </a:ext>
            </a:extLst>
          </p:cNvPr>
          <p:cNvPicPr>
            <a:picLocks noChangeAspect="1"/>
          </p:cNvPicPr>
          <p:nvPr/>
        </p:nvPicPr>
        <p:blipFill>
          <a:blip r:embed="rId4"/>
          <a:stretch>
            <a:fillRect/>
          </a:stretch>
        </p:blipFill>
        <p:spPr>
          <a:xfrm>
            <a:off x="4572000" y="2101577"/>
            <a:ext cx="4572001" cy="2145404"/>
          </a:xfrm>
          <a:prstGeom prst="rect">
            <a:avLst/>
          </a:prstGeom>
        </p:spPr>
      </p:pic>
      <p:sp>
        <p:nvSpPr>
          <p:cNvPr id="6" name="Google Shape;84;p18">
            <a:extLst>
              <a:ext uri="{FF2B5EF4-FFF2-40B4-BE49-F238E27FC236}">
                <a16:creationId xmlns:a16="http://schemas.microsoft.com/office/drawing/2014/main" id="{1808EFA5-5993-486B-B5D7-93F1A77AAEC5}"/>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E2AB5ABA-916A-43F3-95B2-846A10735FFC}"/>
              </a:ext>
            </a:extLst>
          </p:cNvPr>
          <p:cNvSpPr/>
          <p:nvPr/>
        </p:nvSpPr>
        <p:spPr>
          <a:xfrm>
            <a:off x="157860" y="935665"/>
            <a:ext cx="5769215" cy="554431"/>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latin typeface="Times New Roman" panose="02020603050405020304" pitchFamily="18" charset="0"/>
                <a:cs typeface="Times New Roman" panose="02020603050405020304" pitchFamily="18" charset="0"/>
              </a:rPr>
              <a:t>Bước</a:t>
            </a:r>
            <a:r>
              <a:rPr lang="en-US" sz="2200" dirty="0">
                <a:latin typeface="Times New Roman" panose="02020603050405020304" pitchFamily="18" charset="0"/>
                <a:cs typeface="Times New Roman" panose="02020603050405020304" pitchFamily="18" charset="0"/>
              </a:rPr>
              <a:t> 4: </a:t>
            </a:r>
            <a:r>
              <a:rPr lang="en-US" sz="2200" dirty="0" err="1">
                <a:latin typeface="Times New Roman" panose="02020603050405020304" pitchFamily="18" charset="0"/>
                <a:cs typeface="Times New Roman" panose="02020603050405020304" pitchFamily="18" charset="0"/>
              </a:rPr>
              <a:t>Mở</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IIS</a:t>
            </a:r>
            <a:r>
              <a:rPr lang="en-US" sz="2200" dirty="0">
                <a:latin typeface="Times New Roman" panose="02020603050405020304" pitchFamily="18" charset="0"/>
                <a:cs typeface="Times New Roman" panose="02020603050405020304" pitchFamily="18" charset="0"/>
              </a:rPr>
              <a:t>) -&gt;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Sever Certificates </a:t>
            </a:r>
          </a:p>
        </p:txBody>
      </p:sp>
      <p:sp>
        <p:nvSpPr>
          <p:cNvPr id="10" name="Arrow: Right 9">
            <a:extLst>
              <a:ext uri="{FF2B5EF4-FFF2-40B4-BE49-F238E27FC236}">
                <a16:creationId xmlns:a16="http://schemas.microsoft.com/office/drawing/2014/main" id="{00B18E05-92E2-4427-911A-BD4A576E5A13}"/>
              </a:ext>
            </a:extLst>
          </p:cNvPr>
          <p:cNvSpPr/>
          <p:nvPr/>
        </p:nvSpPr>
        <p:spPr>
          <a:xfrm>
            <a:off x="3850675" y="2356236"/>
            <a:ext cx="618930" cy="1636085"/>
          </a:xfrm>
          <a:prstGeom prst="rightArrow">
            <a:avLst/>
          </a:prstGeom>
          <a:solidFill>
            <a:schemeClr val="tx2"/>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033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A43708-62FE-4E69-9FC3-7C3B4FD18F9B}"/>
              </a:ext>
            </a:extLst>
          </p:cNvPr>
          <p:cNvPicPr>
            <a:picLocks noChangeAspect="1"/>
          </p:cNvPicPr>
          <p:nvPr/>
        </p:nvPicPr>
        <p:blipFill>
          <a:blip r:embed="rId3"/>
          <a:stretch>
            <a:fillRect/>
          </a:stretch>
        </p:blipFill>
        <p:spPr>
          <a:xfrm>
            <a:off x="0" y="1871763"/>
            <a:ext cx="4968607" cy="2643644"/>
          </a:xfrm>
          <a:prstGeom prst="rect">
            <a:avLst/>
          </a:prstGeom>
        </p:spPr>
      </p:pic>
      <p:pic>
        <p:nvPicPr>
          <p:cNvPr id="7" name="Picture 6">
            <a:extLst>
              <a:ext uri="{FF2B5EF4-FFF2-40B4-BE49-F238E27FC236}">
                <a16:creationId xmlns:a16="http://schemas.microsoft.com/office/drawing/2014/main" id="{405356C5-0642-4714-B457-7E7E8CE32845}"/>
              </a:ext>
            </a:extLst>
          </p:cNvPr>
          <p:cNvPicPr>
            <a:picLocks noChangeAspect="1"/>
          </p:cNvPicPr>
          <p:nvPr/>
        </p:nvPicPr>
        <p:blipFill>
          <a:blip r:embed="rId4"/>
          <a:stretch>
            <a:fillRect/>
          </a:stretch>
        </p:blipFill>
        <p:spPr>
          <a:xfrm>
            <a:off x="6079747" y="2026753"/>
            <a:ext cx="3064253" cy="2333663"/>
          </a:xfrm>
          <a:prstGeom prst="rect">
            <a:avLst/>
          </a:prstGeom>
        </p:spPr>
      </p:pic>
      <p:sp>
        <p:nvSpPr>
          <p:cNvPr id="6" name="Google Shape;84;p18">
            <a:extLst>
              <a:ext uri="{FF2B5EF4-FFF2-40B4-BE49-F238E27FC236}">
                <a16:creationId xmlns:a16="http://schemas.microsoft.com/office/drawing/2014/main" id="{C2E48792-719D-45A9-9817-18C9D8D530A4}"/>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sz="2800" b="1" dirty="0" err="1">
                <a:solidFill>
                  <a:schemeClr val="bg1"/>
                </a:solidFill>
                <a:latin typeface="Times New Roman" panose="02020603050405020304" pitchFamily="18" charset="0"/>
                <a:cs typeface="Times New Roman" panose="02020603050405020304" pitchFamily="18" charset="0"/>
              </a:rPr>
              <a:t>Cài</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Đặt</a:t>
            </a:r>
            <a:r>
              <a:rPr lang="en-US" sz="2800" b="1" dirty="0">
                <a:solidFill>
                  <a:schemeClr val="bg1"/>
                </a:solidFill>
                <a:latin typeface="Times New Roman" panose="02020603050405020304" pitchFamily="18" charset="0"/>
                <a:cs typeface="Times New Roman" panose="02020603050405020304" pitchFamily="18" charset="0"/>
              </a:rPr>
              <a:t> SSL </a:t>
            </a:r>
            <a:r>
              <a:rPr lang="en-US" sz="2800" b="1" dirty="0" err="1">
                <a:solidFill>
                  <a:schemeClr val="bg1"/>
                </a:solidFill>
                <a:latin typeface="Times New Roman" panose="02020603050405020304" pitchFamily="18" charset="0"/>
                <a:cs typeface="Times New Roman" panose="02020603050405020304" pitchFamily="18" charset="0"/>
              </a:rPr>
              <a:t>cho</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winsever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E30A2A84-3E76-4503-89D6-126A4CB3E077}"/>
              </a:ext>
            </a:extLst>
          </p:cNvPr>
          <p:cNvSpPr/>
          <p:nvPr/>
        </p:nvSpPr>
        <p:spPr>
          <a:xfrm>
            <a:off x="78930" y="939714"/>
            <a:ext cx="8986140" cy="76093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latin typeface="Times New Roman" panose="02020603050405020304" pitchFamily="18" charset="0"/>
                <a:cs typeface="Times New Roman" panose="02020603050405020304" pitchFamily="18" charset="0"/>
              </a:rPr>
              <a:t>Cuối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Click Mouse Right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Certificates) </a:t>
            </a:r>
            <a:r>
              <a:rPr lang="en-US" sz="2200" dirty="0">
                <a:latin typeface="Times New Roman" panose="02020603050405020304" pitchFamily="18" charset="0"/>
                <a:cs typeface="Times New Roman" panose="02020603050405020304" pitchFamily="18" charset="0"/>
              </a:rPr>
              <a:t>-&gt;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View.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lại</a:t>
            </a:r>
            <a:r>
              <a:rPr lang="en-US" sz="2200" dirty="0">
                <a:latin typeface="Times New Roman" panose="02020603050405020304" pitchFamily="18" charset="0"/>
                <a:cs typeface="Times New Roman" panose="02020603050405020304" pitchFamily="18" charset="0"/>
              </a:rPr>
              <a:t> </a:t>
            </a:r>
            <a:r>
              <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Certificates</a:t>
            </a:r>
            <a:r>
              <a:rPr lang="en-US" sz="2200" dirty="0">
                <a:latin typeface="Times New Roman" panose="02020603050405020304" pitchFamily="18" charset="0"/>
                <a:cs typeface="Times New Roman" panose="02020603050405020304" pitchFamily="18" charset="0"/>
              </a:rPr>
              <a:t>.</a:t>
            </a:r>
            <a:endParaRPr lang="en-US" sz="2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Arrow: Right 1">
            <a:extLst>
              <a:ext uri="{FF2B5EF4-FFF2-40B4-BE49-F238E27FC236}">
                <a16:creationId xmlns:a16="http://schemas.microsoft.com/office/drawing/2014/main" id="{CC8B05A4-0576-4AF4-8E5D-AEA67288DABE}"/>
              </a:ext>
            </a:extLst>
          </p:cNvPr>
          <p:cNvSpPr/>
          <p:nvPr/>
        </p:nvSpPr>
        <p:spPr>
          <a:xfrm>
            <a:off x="5188945" y="2571750"/>
            <a:ext cx="638978" cy="1482457"/>
          </a:xfrm>
          <a:prstGeom prst="rightArrow">
            <a:avLst/>
          </a:prstGeom>
          <a:solidFill>
            <a:schemeClr val="bg1"/>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37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par>
                          <p:cTn id="18" fill="hold">
                            <p:stCondLst>
                              <p:cond delay="3000"/>
                            </p:stCondLst>
                            <p:childTnLst>
                              <p:par>
                                <p:cTn id="19" presetID="2" presetClass="entr" presetSubtype="4"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par>
                          <p:cTn id="23" fill="hold">
                            <p:stCondLst>
                              <p:cond delay="3500"/>
                            </p:stCondLst>
                            <p:childTnLst>
                              <p:par>
                                <p:cTn id="24" presetID="2" presetClass="entr" presetSubtype="4"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5EADC-3582-4BFC-8BB5-D7C8BADD037D}"/>
              </a:ext>
            </a:extLst>
          </p:cNvPr>
          <p:cNvPicPr>
            <a:picLocks noChangeAspect="1"/>
          </p:cNvPicPr>
          <p:nvPr/>
        </p:nvPicPr>
        <p:blipFill>
          <a:blip r:embed="rId3"/>
          <a:stretch>
            <a:fillRect/>
          </a:stretch>
        </p:blipFill>
        <p:spPr>
          <a:xfrm>
            <a:off x="4560006" y="2046170"/>
            <a:ext cx="4583994" cy="2322869"/>
          </a:xfrm>
          <a:prstGeom prst="rect">
            <a:avLst/>
          </a:prstGeom>
        </p:spPr>
      </p:pic>
      <p:pic>
        <p:nvPicPr>
          <p:cNvPr id="7" name="Picture 6">
            <a:extLst>
              <a:ext uri="{FF2B5EF4-FFF2-40B4-BE49-F238E27FC236}">
                <a16:creationId xmlns:a16="http://schemas.microsoft.com/office/drawing/2014/main" id="{73DEC204-17AF-492A-86C7-BE251DF4DB22}"/>
              </a:ext>
            </a:extLst>
          </p:cNvPr>
          <p:cNvPicPr>
            <a:picLocks noChangeAspect="1"/>
          </p:cNvPicPr>
          <p:nvPr/>
        </p:nvPicPr>
        <p:blipFill>
          <a:blip r:embed="rId4"/>
          <a:stretch>
            <a:fillRect/>
          </a:stretch>
        </p:blipFill>
        <p:spPr>
          <a:xfrm>
            <a:off x="0" y="2046169"/>
            <a:ext cx="3875888" cy="2322869"/>
          </a:xfrm>
          <a:prstGeom prst="rect">
            <a:avLst/>
          </a:prstGeom>
        </p:spPr>
      </p:pic>
      <p:sp>
        <p:nvSpPr>
          <p:cNvPr id="10" name="Google Shape;84;p18">
            <a:extLst>
              <a:ext uri="{FF2B5EF4-FFF2-40B4-BE49-F238E27FC236}">
                <a16:creationId xmlns:a16="http://schemas.microsoft.com/office/drawing/2014/main" id="{2EB9FE1C-100A-4AD3-A62D-959F69943386}"/>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Tạo</a:t>
            </a:r>
            <a:r>
              <a:rPr lang="en-US" sz="2800" b="1" dirty="0">
                <a:solidFill>
                  <a:schemeClr val="bg1"/>
                </a:solidFill>
                <a:latin typeface="Times New Roman" panose="02020603050405020304" pitchFamily="18" charset="0"/>
                <a:cs typeface="Times New Roman" panose="02020603050405020304" pitchFamily="18" charset="0"/>
              </a:rPr>
              <a:t> PFX</a:t>
            </a:r>
          </a:p>
        </p:txBody>
      </p:sp>
      <p:sp>
        <p:nvSpPr>
          <p:cNvPr id="11" name="Rectangle: Rounded Corners 10">
            <a:extLst>
              <a:ext uri="{FF2B5EF4-FFF2-40B4-BE49-F238E27FC236}">
                <a16:creationId xmlns:a16="http://schemas.microsoft.com/office/drawing/2014/main" id="{61ECEF06-8F06-4EBE-A5F3-843A58D31210}"/>
              </a:ext>
            </a:extLst>
          </p:cNvPr>
          <p:cNvSpPr/>
          <p:nvPr/>
        </p:nvSpPr>
        <p:spPr>
          <a:xfrm>
            <a:off x="78930" y="939714"/>
            <a:ext cx="8986140" cy="76093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điền</a:t>
            </a:r>
            <a:r>
              <a:rPr lang="en-US" sz="2400" dirty="0">
                <a:latin typeface="Times New Roman" panose="02020603050405020304" pitchFamily="18" charset="0"/>
                <a:cs typeface="Times New Roman" panose="02020603050405020304" pitchFamily="18" charset="0"/>
              </a:rPr>
              <a:t> link : </a:t>
            </a:r>
            <a:r>
              <a:rPr lang="en-US" sz="2400" u="sng"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https://cservices.certum.pl/muc-customer/pfx/generator</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en-US" sz="24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2400" dirty="0">
                <a:latin typeface="Times New Roman" panose="02020603050405020304" pitchFamily="18" charset="0"/>
                <a:ea typeface="Calibri" panose="020F0502020204030204" pitchFamily="34" charset="0"/>
                <a:cs typeface="Times New Roman" panose="02020603050405020304" pitchFamily="18" charset="0"/>
              </a:rPr>
              <a:t> ô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tìm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kiếm</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12" name="Arrow: Right 11">
            <a:extLst>
              <a:ext uri="{FF2B5EF4-FFF2-40B4-BE49-F238E27FC236}">
                <a16:creationId xmlns:a16="http://schemas.microsoft.com/office/drawing/2014/main" id="{72B1B4D8-9F1B-439B-8F0C-0FB8CDD0D7F7}"/>
              </a:ext>
            </a:extLst>
          </p:cNvPr>
          <p:cNvSpPr/>
          <p:nvPr/>
        </p:nvSpPr>
        <p:spPr>
          <a:xfrm>
            <a:off x="3933022" y="2466374"/>
            <a:ext cx="638978" cy="1482457"/>
          </a:xfrm>
          <a:prstGeom prst="rightArrow">
            <a:avLst/>
          </a:prstGeom>
          <a:solidFill>
            <a:schemeClr val="bg1"/>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11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a:stretch>
        </a:blipFill>
        <a:effectLst/>
      </p:bgPr>
    </p:bg>
    <p:spTree>
      <p:nvGrpSpPr>
        <p:cNvPr id="1" name="Shape 59"/>
        <p:cNvGrpSpPr/>
        <p:nvPr/>
      </p:nvGrpSpPr>
      <p:grpSpPr>
        <a:xfrm>
          <a:off x="0" y="0"/>
          <a:ext cx="0" cy="0"/>
          <a:chOff x="0" y="0"/>
          <a:chExt cx="0" cy="0"/>
        </a:xfrm>
      </p:grpSpPr>
      <p:sp>
        <p:nvSpPr>
          <p:cNvPr id="2" name="Rectangle 1">
            <a:extLst>
              <a:ext uri="{FF2B5EF4-FFF2-40B4-BE49-F238E27FC236}">
                <a16:creationId xmlns:a16="http://schemas.microsoft.com/office/drawing/2014/main" id="{3234B2C2-BB04-4C3C-A4EE-3D701632A12A}"/>
              </a:ext>
            </a:extLst>
          </p:cNvPr>
          <p:cNvSpPr/>
          <p:nvPr/>
        </p:nvSpPr>
        <p:spPr>
          <a:xfrm>
            <a:off x="1839431" y="937352"/>
            <a:ext cx="5465135" cy="637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dirty="0">
                <a:solidFill>
                  <a:srgbClr val="FF0000"/>
                </a:solidFill>
                <a:latin typeface="Times New Roman" panose="02020603050405020304" pitchFamily="18" charset="0"/>
                <a:cs typeface="Times New Roman" panose="02020603050405020304" pitchFamily="18" charset="0"/>
              </a:rPr>
              <a:t>Nhóm 4: Chú Cá Mít Ướt</a:t>
            </a:r>
          </a:p>
        </p:txBody>
      </p:sp>
      <p:sp>
        <p:nvSpPr>
          <p:cNvPr id="4" name="Rectangle: Rounded Corners 3">
            <a:extLst>
              <a:ext uri="{FF2B5EF4-FFF2-40B4-BE49-F238E27FC236}">
                <a16:creationId xmlns:a16="http://schemas.microsoft.com/office/drawing/2014/main" id="{37A07422-44E1-48BB-A49E-C226D7316FA0}"/>
              </a:ext>
            </a:extLst>
          </p:cNvPr>
          <p:cNvSpPr/>
          <p:nvPr/>
        </p:nvSpPr>
        <p:spPr>
          <a:xfrm>
            <a:off x="999459" y="1673234"/>
            <a:ext cx="2553903" cy="422871"/>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 sz="3000" b="1" dirty="0">
                <a:solidFill>
                  <a:schemeClr val="bg1"/>
                </a:solidFill>
                <a:latin typeface="Times New Roman" panose="02020603050405020304" pitchFamily="18" charset="0"/>
                <a:cs typeface="Times New Roman" panose="02020603050405020304" pitchFamily="18" charset="0"/>
              </a:rPr>
              <a:t>Thành Viên</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653521-4592-46BB-AE6F-97BF732D6A77}"/>
              </a:ext>
            </a:extLst>
          </p:cNvPr>
          <p:cNvSpPr txBox="1"/>
          <p:nvPr/>
        </p:nvSpPr>
        <p:spPr>
          <a:xfrm>
            <a:off x="2229049" y="2208394"/>
            <a:ext cx="4685898" cy="1938992"/>
          </a:xfrm>
          <a:prstGeom prst="rect">
            <a:avLst/>
          </a:prstGeom>
          <a:noFill/>
        </p:spPr>
        <p:txBody>
          <a:bodyPr wrap="none" rtlCol="0">
            <a:spAutoFit/>
          </a:bodyPr>
          <a:lstStyle/>
          <a:p>
            <a:pPr algn="just"/>
            <a:r>
              <a:rPr lang="vi" sz="2400" dirty="0">
                <a:solidFill>
                  <a:schemeClr val="accent1">
                    <a:lumMod val="75000"/>
                  </a:schemeClr>
                </a:solidFill>
                <a:latin typeface="Times New Roman" panose="02020603050405020304" pitchFamily="18" charset="0"/>
                <a:cs typeface="Times New Roman" panose="02020603050405020304" pitchFamily="18" charset="0"/>
              </a:rPr>
              <a:t>188490 - Lê Khôi Nguyên</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400" dirty="0">
                <a:solidFill>
                  <a:schemeClr val="accent1">
                    <a:lumMod val="75000"/>
                  </a:schemeClr>
                </a:solidFill>
                <a:latin typeface="Times New Roman" panose="02020603050405020304" pitchFamily="18" charset="0"/>
                <a:cs typeface="Times New Roman" panose="02020603050405020304" pitchFamily="18" charset="0"/>
              </a:rPr>
              <a:t>1810332 –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Triệu</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Thị</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Mỹ</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Ngọc</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400" dirty="0">
                <a:solidFill>
                  <a:schemeClr val="accent1">
                    <a:lumMod val="75000"/>
                  </a:schemeClr>
                </a:solidFill>
                <a:latin typeface="Times New Roman" panose="02020603050405020304" pitchFamily="18" charset="0"/>
                <a:cs typeface="Times New Roman" panose="02020603050405020304" pitchFamily="18" charset="0"/>
              </a:rPr>
              <a:t>188291 –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Châu</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Đức</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Công</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400" dirty="0">
                <a:solidFill>
                  <a:schemeClr val="accent1">
                    <a:lumMod val="75000"/>
                  </a:schemeClr>
                </a:solidFill>
                <a:latin typeface="Times New Roman" panose="02020603050405020304" pitchFamily="18" charset="0"/>
                <a:cs typeface="Times New Roman" panose="02020603050405020304" pitchFamily="18" charset="0"/>
              </a:rPr>
              <a:t>1810261 –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Nguyễn</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Phạm</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Hữu</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Nhân</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a:p>
            <a:pPr algn="just"/>
            <a:r>
              <a:rPr lang="en-US" sz="2400" dirty="0">
                <a:solidFill>
                  <a:schemeClr val="accent1">
                    <a:lumMod val="75000"/>
                  </a:schemeClr>
                </a:solidFill>
                <a:latin typeface="Times New Roman" panose="02020603050405020304" pitchFamily="18" charset="0"/>
                <a:cs typeface="Times New Roman" panose="02020603050405020304" pitchFamily="18" charset="0"/>
              </a:rPr>
              <a:t>1810375 –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Vũ</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Hoàng</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err="1">
                <a:solidFill>
                  <a:schemeClr val="accent1">
                    <a:lumMod val="75000"/>
                  </a:schemeClr>
                </a:solidFill>
                <a:latin typeface="Times New Roman" panose="02020603050405020304" pitchFamily="18" charset="0"/>
                <a:cs typeface="Times New Roman" panose="02020603050405020304" pitchFamily="18" charset="0"/>
              </a:rPr>
              <a:t>Khang</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80">
                                          <p:stCondLst>
                                            <p:cond delay="0"/>
                                          </p:stCondLst>
                                        </p:cTn>
                                        <p:tgtEl>
                                          <p:spTgt spid="4"/>
                                        </p:tgtEl>
                                      </p:cBhvr>
                                    </p:animEffect>
                                    <p:anim calcmode="lin" valueType="num">
                                      <p:cBhvr>
                                        <p:cTn id="1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9" dur="26">
                                          <p:stCondLst>
                                            <p:cond delay="650"/>
                                          </p:stCondLst>
                                        </p:cTn>
                                        <p:tgtEl>
                                          <p:spTgt spid="4"/>
                                        </p:tgtEl>
                                      </p:cBhvr>
                                      <p:to x="100000" y="60000"/>
                                    </p:animScale>
                                    <p:animScale>
                                      <p:cBhvr>
                                        <p:cTn id="20" dur="166" decel="50000">
                                          <p:stCondLst>
                                            <p:cond delay="676"/>
                                          </p:stCondLst>
                                        </p:cTn>
                                        <p:tgtEl>
                                          <p:spTgt spid="4"/>
                                        </p:tgtEl>
                                      </p:cBhvr>
                                      <p:to x="100000" y="100000"/>
                                    </p:animScale>
                                    <p:animScale>
                                      <p:cBhvr>
                                        <p:cTn id="21" dur="26">
                                          <p:stCondLst>
                                            <p:cond delay="1312"/>
                                          </p:stCondLst>
                                        </p:cTn>
                                        <p:tgtEl>
                                          <p:spTgt spid="4"/>
                                        </p:tgtEl>
                                      </p:cBhvr>
                                      <p:to x="100000" y="80000"/>
                                    </p:animScale>
                                    <p:animScale>
                                      <p:cBhvr>
                                        <p:cTn id="22" dur="166" decel="50000">
                                          <p:stCondLst>
                                            <p:cond delay="1338"/>
                                          </p:stCondLst>
                                        </p:cTn>
                                        <p:tgtEl>
                                          <p:spTgt spid="4"/>
                                        </p:tgtEl>
                                      </p:cBhvr>
                                      <p:to x="100000" y="100000"/>
                                    </p:animScale>
                                    <p:animScale>
                                      <p:cBhvr>
                                        <p:cTn id="23" dur="26">
                                          <p:stCondLst>
                                            <p:cond delay="1642"/>
                                          </p:stCondLst>
                                        </p:cTn>
                                        <p:tgtEl>
                                          <p:spTgt spid="4"/>
                                        </p:tgtEl>
                                      </p:cBhvr>
                                      <p:to x="100000" y="90000"/>
                                    </p:animScale>
                                    <p:animScale>
                                      <p:cBhvr>
                                        <p:cTn id="24" dur="166" decel="50000">
                                          <p:stCondLst>
                                            <p:cond delay="1668"/>
                                          </p:stCondLst>
                                        </p:cTn>
                                        <p:tgtEl>
                                          <p:spTgt spid="4"/>
                                        </p:tgtEl>
                                      </p:cBhvr>
                                      <p:to x="100000" y="100000"/>
                                    </p:animScale>
                                    <p:animScale>
                                      <p:cBhvr>
                                        <p:cTn id="25" dur="26">
                                          <p:stCondLst>
                                            <p:cond delay="1808"/>
                                          </p:stCondLst>
                                        </p:cTn>
                                        <p:tgtEl>
                                          <p:spTgt spid="4"/>
                                        </p:tgtEl>
                                      </p:cBhvr>
                                      <p:to x="100000" y="95000"/>
                                    </p:animScale>
                                    <p:animScale>
                                      <p:cBhvr>
                                        <p:cTn id="26" dur="166" decel="50000">
                                          <p:stCondLst>
                                            <p:cond delay="1834"/>
                                          </p:stCondLst>
                                        </p:cTn>
                                        <p:tgtEl>
                                          <p:spTgt spid="4"/>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D05A8AF-6FF3-4A14-86E6-3BDD82C7F846}"/>
              </a:ext>
            </a:extLst>
          </p:cNvPr>
          <p:cNvPicPr>
            <a:picLocks noChangeAspect="1"/>
          </p:cNvPicPr>
          <p:nvPr/>
        </p:nvPicPr>
        <p:blipFill rotWithShape="1">
          <a:blip r:embed="rId3"/>
          <a:srcRect l="7602" r="13384"/>
          <a:stretch/>
        </p:blipFill>
        <p:spPr>
          <a:xfrm>
            <a:off x="297454" y="1498959"/>
            <a:ext cx="8187107" cy="3183210"/>
          </a:xfrm>
          <a:prstGeom prst="rect">
            <a:avLst/>
          </a:prstGeom>
        </p:spPr>
      </p:pic>
      <p:pic>
        <p:nvPicPr>
          <p:cNvPr id="5" name="Picture 4">
            <a:extLst>
              <a:ext uri="{FF2B5EF4-FFF2-40B4-BE49-F238E27FC236}">
                <a16:creationId xmlns:a16="http://schemas.microsoft.com/office/drawing/2014/main" id="{1EEFA8C0-01F1-40D0-BD5A-04C1648E0B26}"/>
              </a:ext>
            </a:extLst>
          </p:cNvPr>
          <p:cNvPicPr>
            <a:picLocks noChangeAspect="1"/>
          </p:cNvPicPr>
          <p:nvPr/>
        </p:nvPicPr>
        <p:blipFill rotWithShape="1">
          <a:blip r:embed="rId4"/>
          <a:srcRect l="-1" r="47414"/>
          <a:stretch/>
        </p:blipFill>
        <p:spPr>
          <a:xfrm>
            <a:off x="2484793" y="1498959"/>
            <a:ext cx="4391267" cy="3349128"/>
          </a:xfrm>
          <a:prstGeom prst="rect">
            <a:avLst/>
          </a:prstGeom>
        </p:spPr>
      </p:pic>
      <p:sp>
        <p:nvSpPr>
          <p:cNvPr id="6" name="Google Shape;84;p18">
            <a:extLst>
              <a:ext uri="{FF2B5EF4-FFF2-40B4-BE49-F238E27FC236}">
                <a16:creationId xmlns:a16="http://schemas.microsoft.com/office/drawing/2014/main" id="{2E8BE74F-2C71-48C8-9C0B-1475493C0826}"/>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Tạo</a:t>
            </a:r>
            <a:r>
              <a:rPr lang="en-US" sz="2800" b="1" dirty="0">
                <a:solidFill>
                  <a:schemeClr val="bg1"/>
                </a:solidFill>
                <a:latin typeface="Times New Roman" panose="02020603050405020304" pitchFamily="18" charset="0"/>
                <a:cs typeface="Times New Roman" panose="02020603050405020304" pitchFamily="18" charset="0"/>
              </a:rPr>
              <a:t> PFX</a:t>
            </a:r>
          </a:p>
        </p:txBody>
      </p:sp>
      <p:sp>
        <p:nvSpPr>
          <p:cNvPr id="7" name="Rectangle: Rounded Corners 6">
            <a:extLst>
              <a:ext uri="{FF2B5EF4-FFF2-40B4-BE49-F238E27FC236}">
                <a16:creationId xmlns:a16="http://schemas.microsoft.com/office/drawing/2014/main" id="{968DB5B8-E99E-45A6-9D9E-7E1133A99F24}"/>
              </a:ext>
            </a:extLst>
          </p:cNvPr>
          <p:cNvSpPr/>
          <p:nvPr/>
        </p:nvSpPr>
        <p:spPr>
          <a:xfrm>
            <a:off x="78930" y="939714"/>
            <a:ext cx="8986140" cy="393327"/>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Times New Roman" panose="02020603050405020304" pitchFamily="18" charset="0"/>
                <a:cs typeface="Times New Roman" panose="02020603050405020304" pitchFamily="18" charset="0"/>
              </a:rPr>
              <a:t>Copy </a:t>
            </a:r>
            <a:r>
              <a:rPr lang="en-US" sz="2400" dirty="0" err="1">
                <a:latin typeface="Times New Roman" panose="02020603050405020304" pitchFamily="18" charset="0"/>
                <a:cs typeface="Times New Roman" panose="02020603050405020304" pitchFamily="18" charset="0"/>
              </a:rPr>
              <a:t>file.beem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paste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ô “Paste Certificates”.</a:t>
            </a:r>
          </a:p>
        </p:txBody>
      </p:sp>
    </p:spTree>
    <p:extLst>
      <p:ext uri="{BB962C8B-B14F-4D97-AF65-F5344CB8AC3E}">
        <p14:creationId xmlns:p14="http://schemas.microsoft.com/office/powerpoint/2010/main" val="407339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par>
                          <p:cTn id="8" fill="hold">
                            <p:stCondLst>
                              <p:cond delay="2000"/>
                            </p:stCondLst>
                            <p:childTnLst>
                              <p:par>
                                <p:cTn id="9" presetID="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par>
                                <p:cTn id="26" presetID="14" presetClass="exit" presetSubtype="10" fill="hold" nodeType="withEffect">
                                  <p:stCondLst>
                                    <p:cond delay="0"/>
                                  </p:stCondLst>
                                  <p:childTnLst>
                                    <p:animEffect transition="out" filter="randombar(horizontal)">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76438B-2340-4449-A7AD-C3B981AA03E3}"/>
              </a:ext>
            </a:extLst>
          </p:cNvPr>
          <p:cNvPicPr>
            <a:picLocks noChangeAspect="1"/>
          </p:cNvPicPr>
          <p:nvPr/>
        </p:nvPicPr>
        <p:blipFill rotWithShape="1">
          <a:blip r:embed="rId3"/>
          <a:srcRect r="21254"/>
          <a:stretch/>
        </p:blipFill>
        <p:spPr>
          <a:xfrm>
            <a:off x="1582502" y="2138128"/>
            <a:ext cx="5978996" cy="2969734"/>
          </a:xfrm>
          <a:prstGeom prst="rect">
            <a:avLst/>
          </a:prstGeom>
        </p:spPr>
      </p:pic>
      <p:pic>
        <p:nvPicPr>
          <p:cNvPr id="5" name="Picture 4">
            <a:extLst>
              <a:ext uri="{FF2B5EF4-FFF2-40B4-BE49-F238E27FC236}">
                <a16:creationId xmlns:a16="http://schemas.microsoft.com/office/drawing/2014/main" id="{98C37504-F45D-489C-B1C1-4799BCCF9826}"/>
              </a:ext>
            </a:extLst>
          </p:cNvPr>
          <p:cNvPicPr>
            <a:picLocks noChangeAspect="1"/>
          </p:cNvPicPr>
          <p:nvPr/>
        </p:nvPicPr>
        <p:blipFill rotWithShape="1">
          <a:blip r:embed="rId4"/>
          <a:srcRect r="30631"/>
          <a:stretch/>
        </p:blipFill>
        <p:spPr>
          <a:xfrm>
            <a:off x="78930" y="2161468"/>
            <a:ext cx="3886416" cy="2982032"/>
          </a:xfrm>
          <a:prstGeom prst="rect">
            <a:avLst/>
          </a:prstGeom>
        </p:spPr>
      </p:pic>
      <p:pic>
        <p:nvPicPr>
          <p:cNvPr id="9" name="Picture 8">
            <a:extLst>
              <a:ext uri="{FF2B5EF4-FFF2-40B4-BE49-F238E27FC236}">
                <a16:creationId xmlns:a16="http://schemas.microsoft.com/office/drawing/2014/main" id="{7B2BCEA8-79D9-46FD-B65D-073492A6EAD5}"/>
              </a:ext>
            </a:extLst>
          </p:cNvPr>
          <p:cNvPicPr>
            <a:picLocks noChangeAspect="1"/>
          </p:cNvPicPr>
          <p:nvPr/>
        </p:nvPicPr>
        <p:blipFill rotWithShape="1">
          <a:blip r:embed="rId5"/>
          <a:srcRect l="29097"/>
          <a:stretch/>
        </p:blipFill>
        <p:spPr>
          <a:xfrm>
            <a:off x="5585552" y="2161468"/>
            <a:ext cx="3084723" cy="3007201"/>
          </a:xfrm>
          <a:prstGeom prst="rect">
            <a:avLst/>
          </a:prstGeom>
        </p:spPr>
      </p:pic>
      <p:sp>
        <p:nvSpPr>
          <p:cNvPr id="6" name="Google Shape;84;p18">
            <a:extLst>
              <a:ext uri="{FF2B5EF4-FFF2-40B4-BE49-F238E27FC236}">
                <a16:creationId xmlns:a16="http://schemas.microsoft.com/office/drawing/2014/main" id="{45E287B2-F477-42DE-BE70-B6B9A9FDD572}"/>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Tạo</a:t>
            </a:r>
            <a:r>
              <a:rPr lang="en-US" sz="2800" b="1" dirty="0">
                <a:solidFill>
                  <a:schemeClr val="bg1"/>
                </a:solidFill>
                <a:latin typeface="Times New Roman" panose="02020603050405020304" pitchFamily="18" charset="0"/>
                <a:cs typeface="Times New Roman" panose="02020603050405020304" pitchFamily="18" charset="0"/>
              </a:rPr>
              <a:t> PFX</a:t>
            </a:r>
          </a:p>
        </p:txBody>
      </p:sp>
      <p:sp>
        <p:nvSpPr>
          <p:cNvPr id="7" name="Rectangle: Rounded Corners 6">
            <a:extLst>
              <a:ext uri="{FF2B5EF4-FFF2-40B4-BE49-F238E27FC236}">
                <a16:creationId xmlns:a16="http://schemas.microsoft.com/office/drawing/2014/main" id="{09381E4D-FE2D-44CF-B16C-CBE5E7937246}"/>
              </a:ext>
            </a:extLst>
          </p:cNvPr>
          <p:cNvSpPr/>
          <p:nvPr/>
        </p:nvSpPr>
        <p:spPr>
          <a:xfrm>
            <a:off x="78930" y="827475"/>
            <a:ext cx="8986140" cy="1065356"/>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copy file key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paste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ô “Paste private key”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Generale</a:t>
            </a:r>
            <a:r>
              <a:rPr lang="en-US" sz="2400" dirty="0">
                <a:latin typeface="Times New Roman" panose="02020603050405020304" pitchFamily="18" charset="0"/>
                <a:cs typeface="Times New Roman" panose="02020603050405020304" pitchFamily="18" charset="0"/>
              </a:rPr>
              <a:t>” -&gt;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bên</a:t>
            </a:r>
            <a:r>
              <a:rPr lang="en-US" sz="2400" dirty="0">
                <a:latin typeface="Times New Roman" panose="02020603050405020304" pitchFamily="18" charset="0"/>
                <a:cs typeface="Times New Roman" panose="02020603050405020304" pitchFamily="18" charset="0"/>
              </a:rPr>
              <a:t>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 Download”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Download file “</a:t>
            </a:r>
            <a:r>
              <a:rPr lang="en-US" sz="2400" dirty="0" err="1">
                <a:latin typeface="Times New Roman" panose="02020603050405020304" pitchFamily="18" charset="0"/>
                <a:cs typeface="Times New Roman" panose="02020603050405020304" pitchFamily="18" charset="0"/>
              </a:rPr>
              <a:t>KeyBag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p>
        </p:txBody>
      </p:sp>
      <p:sp>
        <p:nvSpPr>
          <p:cNvPr id="8" name="Arrow: Right 7">
            <a:extLst>
              <a:ext uri="{FF2B5EF4-FFF2-40B4-BE49-F238E27FC236}">
                <a16:creationId xmlns:a16="http://schemas.microsoft.com/office/drawing/2014/main" id="{39C0304C-E159-4DB2-B5FE-009297A8ADB6}"/>
              </a:ext>
            </a:extLst>
          </p:cNvPr>
          <p:cNvSpPr/>
          <p:nvPr/>
        </p:nvSpPr>
        <p:spPr>
          <a:xfrm>
            <a:off x="4440792" y="2810132"/>
            <a:ext cx="638978" cy="1482457"/>
          </a:xfrm>
          <a:prstGeom prst="rightArrow">
            <a:avLst/>
          </a:prstGeom>
          <a:solidFill>
            <a:schemeClr val="bg1"/>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974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xit" presetSubtype="4" fill="hold" grpId="1" nodeType="clickEffect">
                                  <p:stCondLst>
                                    <p:cond delay="0"/>
                                  </p:stCondLst>
                                  <p:childTnLst>
                                    <p:anim calcmode="lin" valueType="num">
                                      <p:cBhvr additive="base">
                                        <p:cTn id="33" dur="500"/>
                                        <p:tgtEl>
                                          <p:spTgt spid="8"/>
                                        </p:tgtEl>
                                        <p:attrNameLst>
                                          <p:attrName>ppt_x</p:attrName>
                                        </p:attrNameLst>
                                      </p:cBhvr>
                                      <p:tavLst>
                                        <p:tav tm="0">
                                          <p:val>
                                            <p:strVal val="ppt_x"/>
                                          </p:val>
                                        </p:tav>
                                        <p:tav tm="100000">
                                          <p:val>
                                            <p:strVal val="ppt_x"/>
                                          </p:val>
                                        </p:tav>
                                      </p:tavLst>
                                    </p:anim>
                                    <p:anim calcmode="lin" valueType="num">
                                      <p:cBhvr additive="base">
                                        <p:cTn id="34" dur="500"/>
                                        <p:tgtEl>
                                          <p:spTgt spid="8"/>
                                        </p:tgtEl>
                                        <p:attrNameLst>
                                          <p:attrName>ppt_y</p:attrName>
                                        </p:attrNameLst>
                                      </p:cBhvr>
                                      <p:tavLst>
                                        <p:tav tm="0">
                                          <p:val>
                                            <p:strVal val="ppt_y"/>
                                          </p:val>
                                        </p:tav>
                                        <p:tav tm="100000">
                                          <p:val>
                                            <p:strVal val="1+ppt_h/2"/>
                                          </p:val>
                                        </p:tav>
                                      </p:tavLst>
                                    </p:anim>
                                    <p:set>
                                      <p:cBhvr>
                                        <p:cTn id="35" dur="1" fill="hold">
                                          <p:stCondLst>
                                            <p:cond delay="499"/>
                                          </p:stCondLst>
                                        </p:cTn>
                                        <p:tgtEl>
                                          <p:spTgt spid="8"/>
                                        </p:tgtEl>
                                        <p:attrNameLst>
                                          <p:attrName>style.visibility</p:attrName>
                                        </p:attrNameLst>
                                      </p:cBhvr>
                                      <p:to>
                                        <p:strVal val="hidden"/>
                                      </p:to>
                                    </p:set>
                                  </p:childTnLst>
                                </p:cTn>
                              </p:par>
                              <p:par>
                                <p:cTn id="36" presetID="2" presetClass="exit" presetSubtype="4" fill="hold" nodeType="withEffect">
                                  <p:stCondLst>
                                    <p:cond delay="0"/>
                                  </p:stCondLst>
                                  <p:childTnLst>
                                    <p:anim calcmode="lin" valueType="num">
                                      <p:cBhvr additive="base">
                                        <p:cTn id="37" dur="500"/>
                                        <p:tgtEl>
                                          <p:spTgt spid="5"/>
                                        </p:tgtEl>
                                        <p:attrNameLst>
                                          <p:attrName>ppt_x</p:attrName>
                                        </p:attrNameLst>
                                      </p:cBhvr>
                                      <p:tavLst>
                                        <p:tav tm="0">
                                          <p:val>
                                            <p:strVal val="ppt_x"/>
                                          </p:val>
                                        </p:tav>
                                        <p:tav tm="100000">
                                          <p:val>
                                            <p:strVal val="ppt_x"/>
                                          </p:val>
                                        </p:tav>
                                      </p:tavLst>
                                    </p:anim>
                                    <p:anim calcmode="lin" valueType="num">
                                      <p:cBhvr additive="base">
                                        <p:cTn id="38" dur="500"/>
                                        <p:tgtEl>
                                          <p:spTgt spid="5"/>
                                        </p:tgtEl>
                                        <p:attrNameLst>
                                          <p:attrName>ppt_y</p:attrName>
                                        </p:attrNameLst>
                                      </p:cBhvr>
                                      <p:tavLst>
                                        <p:tav tm="0">
                                          <p:val>
                                            <p:strVal val="ppt_y"/>
                                          </p:val>
                                        </p:tav>
                                        <p:tav tm="100000">
                                          <p:val>
                                            <p:strVal val="1+ppt_h/2"/>
                                          </p:val>
                                        </p:tav>
                                      </p:tavLst>
                                    </p:anim>
                                    <p:set>
                                      <p:cBhvr>
                                        <p:cTn id="39" dur="1" fill="hold">
                                          <p:stCondLst>
                                            <p:cond delay="499"/>
                                          </p:stCondLst>
                                        </p:cTn>
                                        <p:tgtEl>
                                          <p:spTgt spid="5"/>
                                        </p:tgtEl>
                                        <p:attrNameLst>
                                          <p:attrName>style.visibility</p:attrName>
                                        </p:attrNameLst>
                                      </p:cBhvr>
                                      <p:to>
                                        <p:strVal val="hidden"/>
                                      </p:to>
                                    </p:set>
                                  </p:childTnLst>
                                </p:cTn>
                              </p:par>
                              <p:par>
                                <p:cTn id="40" presetID="2" presetClass="exit" presetSubtype="4" fill="hold" nodeType="withEffect">
                                  <p:stCondLst>
                                    <p:cond delay="0"/>
                                  </p:stCondLst>
                                  <p:childTnLst>
                                    <p:anim calcmode="lin" valueType="num">
                                      <p:cBhvr additive="base">
                                        <p:cTn id="41" dur="500"/>
                                        <p:tgtEl>
                                          <p:spTgt spid="9"/>
                                        </p:tgtEl>
                                        <p:attrNameLst>
                                          <p:attrName>ppt_x</p:attrName>
                                        </p:attrNameLst>
                                      </p:cBhvr>
                                      <p:tavLst>
                                        <p:tav tm="0">
                                          <p:val>
                                            <p:strVal val="ppt_x"/>
                                          </p:val>
                                        </p:tav>
                                        <p:tav tm="100000">
                                          <p:val>
                                            <p:strVal val="ppt_x"/>
                                          </p:val>
                                        </p:tav>
                                      </p:tavLst>
                                    </p:anim>
                                    <p:anim calcmode="lin" valueType="num">
                                      <p:cBhvr additive="base">
                                        <p:cTn id="42" dur="500"/>
                                        <p:tgtEl>
                                          <p:spTgt spid="9"/>
                                        </p:tgtEl>
                                        <p:attrNameLst>
                                          <p:attrName>ppt_y</p:attrName>
                                        </p:attrNameLst>
                                      </p:cBhvr>
                                      <p:tavLst>
                                        <p:tav tm="0">
                                          <p:val>
                                            <p:strVal val="ppt_y"/>
                                          </p:val>
                                        </p:tav>
                                        <p:tav tm="100000">
                                          <p:val>
                                            <p:strVal val="1+ppt_h/2"/>
                                          </p:val>
                                        </p:tav>
                                      </p:tavLst>
                                    </p:anim>
                                    <p:set>
                                      <p:cBhvr>
                                        <p:cTn id="4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6D70F-C8AA-4AFB-9A44-7D42B73A6997}"/>
              </a:ext>
            </a:extLst>
          </p:cNvPr>
          <p:cNvPicPr>
            <a:picLocks noChangeAspect="1"/>
          </p:cNvPicPr>
          <p:nvPr/>
        </p:nvPicPr>
        <p:blipFill>
          <a:blip r:embed="rId3"/>
          <a:stretch>
            <a:fillRect/>
          </a:stretch>
        </p:blipFill>
        <p:spPr>
          <a:xfrm>
            <a:off x="1898784" y="1410137"/>
            <a:ext cx="5346432" cy="3426305"/>
          </a:xfrm>
          <a:prstGeom prst="rect">
            <a:avLst/>
          </a:prstGeom>
        </p:spPr>
      </p:pic>
      <p:sp>
        <p:nvSpPr>
          <p:cNvPr id="5" name="Google Shape;84;p18">
            <a:extLst>
              <a:ext uri="{FF2B5EF4-FFF2-40B4-BE49-F238E27FC236}">
                <a16:creationId xmlns:a16="http://schemas.microsoft.com/office/drawing/2014/main" id="{00FDC066-CCA7-40CC-BDD4-410D1D8CAE0A}"/>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7" name="Rectangle: Rounded Corners 6">
            <a:extLst>
              <a:ext uri="{FF2B5EF4-FFF2-40B4-BE49-F238E27FC236}">
                <a16:creationId xmlns:a16="http://schemas.microsoft.com/office/drawing/2014/main" id="{594FF01A-A626-4CA3-82CD-BD07F19A44A4}"/>
              </a:ext>
            </a:extLst>
          </p:cNvPr>
          <p:cNvSpPr/>
          <p:nvPr/>
        </p:nvSpPr>
        <p:spPr>
          <a:xfrm>
            <a:off x="78930" y="827475"/>
            <a:ext cx="2297955" cy="36933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1: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IIS</a:t>
            </a:r>
          </a:p>
        </p:txBody>
      </p:sp>
    </p:spTree>
    <p:extLst>
      <p:ext uri="{BB962C8B-B14F-4D97-AF65-F5344CB8AC3E}">
        <p14:creationId xmlns:p14="http://schemas.microsoft.com/office/powerpoint/2010/main" val="365640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01F2A-81E3-4A0B-AA07-CE5B98A6226F}"/>
              </a:ext>
            </a:extLst>
          </p:cNvPr>
          <p:cNvPicPr>
            <a:picLocks noChangeAspect="1"/>
          </p:cNvPicPr>
          <p:nvPr/>
        </p:nvPicPr>
        <p:blipFill>
          <a:blip r:embed="rId3"/>
          <a:stretch>
            <a:fillRect/>
          </a:stretch>
        </p:blipFill>
        <p:spPr>
          <a:xfrm>
            <a:off x="0" y="1971902"/>
            <a:ext cx="2732183" cy="2252487"/>
          </a:xfrm>
          <a:prstGeom prst="rect">
            <a:avLst/>
          </a:prstGeom>
        </p:spPr>
      </p:pic>
      <p:pic>
        <p:nvPicPr>
          <p:cNvPr id="7" name="Picture 6">
            <a:extLst>
              <a:ext uri="{FF2B5EF4-FFF2-40B4-BE49-F238E27FC236}">
                <a16:creationId xmlns:a16="http://schemas.microsoft.com/office/drawing/2014/main" id="{86CE42F1-D81F-4719-884C-11FDA35562D8}"/>
              </a:ext>
            </a:extLst>
          </p:cNvPr>
          <p:cNvPicPr>
            <a:picLocks noChangeAspect="1"/>
          </p:cNvPicPr>
          <p:nvPr/>
        </p:nvPicPr>
        <p:blipFill>
          <a:blip r:embed="rId4"/>
          <a:stretch>
            <a:fillRect/>
          </a:stretch>
        </p:blipFill>
        <p:spPr>
          <a:xfrm>
            <a:off x="3130883" y="2031568"/>
            <a:ext cx="6013117" cy="2133157"/>
          </a:xfrm>
          <a:prstGeom prst="rect">
            <a:avLst/>
          </a:prstGeom>
        </p:spPr>
      </p:pic>
      <p:sp>
        <p:nvSpPr>
          <p:cNvPr id="6" name="Google Shape;84;p18">
            <a:extLst>
              <a:ext uri="{FF2B5EF4-FFF2-40B4-BE49-F238E27FC236}">
                <a16:creationId xmlns:a16="http://schemas.microsoft.com/office/drawing/2014/main" id="{81570940-357E-4330-963C-6040B628C210}"/>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9" name="Rectangle: Rounded Corners 8">
            <a:extLst>
              <a:ext uri="{FF2B5EF4-FFF2-40B4-BE49-F238E27FC236}">
                <a16:creationId xmlns:a16="http://schemas.microsoft.com/office/drawing/2014/main" id="{6A58E087-CE12-4B69-AF27-52FD71A1265C}"/>
              </a:ext>
            </a:extLst>
          </p:cNvPr>
          <p:cNvSpPr/>
          <p:nvPr/>
        </p:nvSpPr>
        <p:spPr>
          <a:xfrm>
            <a:off x="78930" y="827475"/>
            <a:ext cx="6321870" cy="36933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2: ở Connections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site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binding </a:t>
            </a:r>
          </a:p>
        </p:txBody>
      </p:sp>
      <p:sp>
        <p:nvSpPr>
          <p:cNvPr id="10" name="Arrow: Right 9">
            <a:extLst>
              <a:ext uri="{FF2B5EF4-FFF2-40B4-BE49-F238E27FC236}">
                <a16:creationId xmlns:a16="http://schemas.microsoft.com/office/drawing/2014/main" id="{94AD8F94-B0E8-4EEF-9803-FE1D93697016}"/>
              </a:ext>
            </a:extLst>
          </p:cNvPr>
          <p:cNvSpPr/>
          <p:nvPr/>
        </p:nvSpPr>
        <p:spPr>
          <a:xfrm>
            <a:off x="2799828" y="2446576"/>
            <a:ext cx="263410" cy="1482457"/>
          </a:xfrm>
          <a:prstGeom prst="rightArrow">
            <a:avLst/>
          </a:prstGeom>
          <a:solidFill>
            <a:schemeClr val="bg1"/>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735682-EBEC-4999-96B5-E4EE879BEDFE}"/>
              </a:ext>
            </a:extLst>
          </p:cNvPr>
          <p:cNvPicPr>
            <a:picLocks noChangeAspect="1"/>
          </p:cNvPicPr>
          <p:nvPr/>
        </p:nvPicPr>
        <p:blipFill>
          <a:blip r:embed="rId3"/>
          <a:stretch>
            <a:fillRect/>
          </a:stretch>
        </p:blipFill>
        <p:spPr>
          <a:xfrm>
            <a:off x="78929" y="1799638"/>
            <a:ext cx="4129513" cy="2951895"/>
          </a:xfrm>
          <a:prstGeom prst="rect">
            <a:avLst/>
          </a:prstGeom>
        </p:spPr>
      </p:pic>
      <p:pic>
        <p:nvPicPr>
          <p:cNvPr id="7" name="Picture 6">
            <a:extLst>
              <a:ext uri="{FF2B5EF4-FFF2-40B4-BE49-F238E27FC236}">
                <a16:creationId xmlns:a16="http://schemas.microsoft.com/office/drawing/2014/main" id="{65667A2A-D77C-4389-B664-F01EC57A7C56}"/>
              </a:ext>
            </a:extLst>
          </p:cNvPr>
          <p:cNvPicPr>
            <a:picLocks noChangeAspect="1"/>
          </p:cNvPicPr>
          <p:nvPr/>
        </p:nvPicPr>
        <p:blipFill rotWithShape="1">
          <a:blip r:embed="rId4"/>
          <a:srcRect r="64129"/>
          <a:stretch/>
        </p:blipFill>
        <p:spPr>
          <a:xfrm>
            <a:off x="5763330" y="1799638"/>
            <a:ext cx="2609489" cy="2909891"/>
          </a:xfrm>
          <a:prstGeom prst="rect">
            <a:avLst/>
          </a:prstGeom>
        </p:spPr>
      </p:pic>
      <p:sp>
        <p:nvSpPr>
          <p:cNvPr id="6" name="Google Shape;84;p18">
            <a:extLst>
              <a:ext uri="{FF2B5EF4-FFF2-40B4-BE49-F238E27FC236}">
                <a16:creationId xmlns:a16="http://schemas.microsoft.com/office/drawing/2014/main" id="{C7CEF431-D2A7-4BA2-87F9-FD4AC066AD6F}"/>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10" name="Rectangle: Rounded Corners 9">
            <a:extLst>
              <a:ext uri="{FF2B5EF4-FFF2-40B4-BE49-F238E27FC236}">
                <a16:creationId xmlns:a16="http://schemas.microsoft.com/office/drawing/2014/main" id="{853570CB-2585-4EC8-A1BC-850BED89E85E}"/>
              </a:ext>
            </a:extLst>
          </p:cNvPr>
          <p:cNvSpPr/>
          <p:nvPr/>
        </p:nvSpPr>
        <p:spPr>
          <a:xfrm>
            <a:off x="78930" y="827475"/>
            <a:ext cx="8965918" cy="65980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err="1">
                <a:latin typeface="Times New Roman" panose="02020603050405020304" pitchFamily="18" charset="0"/>
                <a:cs typeface="Times New Roman" panose="02020603050405020304" pitchFamily="18" charset="0"/>
              </a:rPr>
              <a:t>Bước</a:t>
            </a:r>
            <a:r>
              <a:rPr lang="en-US" sz="2200" dirty="0">
                <a:latin typeface="Times New Roman" panose="02020603050405020304" pitchFamily="18" charset="0"/>
                <a:cs typeface="Times New Roman" panose="02020603050405020304" pitchFamily="18" charset="0"/>
              </a:rPr>
              <a:t> 3: </a:t>
            </a:r>
            <a:r>
              <a:rPr lang="en-US" sz="2200" dirty="0" err="1">
                <a:latin typeface="Times New Roman" panose="02020603050405020304" pitchFamily="18" charset="0"/>
                <a:cs typeface="Times New Roman" panose="02020603050405020304" pitchFamily="18" charset="0"/>
              </a:rPr>
              <a:t>chọn</a:t>
            </a:r>
            <a:r>
              <a:rPr lang="en-US" sz="2200" dirty="0">
                <a:latin typeface="Times New Roman" panose="02020603050405020304" pitchFamily="18" charset="0"/>
                <a:cs typeface="Times New Roman" panose="02020603050405020304" pitchFamily="18" charset="0"/>
              </a:rPr>
              <a:t> Edit site -&gt; </a:t>
            </a:r>
            <a:r>
              <a:rPr lang="en-US" sz="2200" dirty="0" err="1">
                <a:latin typeface="Times New Roman" panose="02020603050405020304" pitchFamily="18" charset="0"/>
                <a:cs typeface="Times New Roman" panose="02020603050405020304" pitchFamily="18" charset="0"/>
              </a:rPr>
              <a:t>đặt</a:t>
            </a:r>
            <a:r>
              <a:rPr lang="en-US" sz="2200" dirty="0">
                <a:latin typeface="Times New Roman" panose="02020603050405020304" pitchFamily="18" charset="0"/>
                <a:cs typeface="Times New Roman" panose="02020603050405020304" pitchFamily="18" charset="0"/>
              </a:rPr>
              <a:t> host name. </a:t>
            </a:r>
            <a:r>
              <a:rPr lang="en-US" sz="2200" dirty="0" err="1">
                <a:latin typeface="Times New Roman" panose="02020603050405020304" pitchFamily="18" charset="0"/>
                <a:cs typeface="Times New Roman" panose="02020603050405020304" pitchFamily="18" charset="0"/>
              </a:rPr>
              <a:t>Tiếp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theo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notepad </a:t>
            </a:r>
            <a:r>
              <a:rPr lang="en-US" sz="2200" dirty="0" err="1">
                <a:latin typeface="Times New Roman" panose="02020603050405020304" pitchFamily="18" charset="0"/>
                <a:cs typeface="Times New Roman" panose="02020603050405020304" pitchFamily="18" charset="0"/>
              </a:rPr>
              <a:t>để</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chỉ</a:t>
            </a:r>
            <a:r>
              <a:rPr lang="en-US" sz="2200" dirty="0">
                <a:latin typeface="Times New Roman" panose="02020603050405020304" pitchFamily="18" charset="0"/>
                <a:cs typeface="Times New Roman" panose="02020603050405020304" pitchFamily="18" charset="0"/>
              </a:rPr>
              <a:t>…</a:t>
            </a:r>
          </a:p>
        </p:txBody>
      </p:sp>
      <p:sp>
        <p:nvSpPr>
          <p:cNvPr id="11" name="Arrow: Right 10">
            <a:extLst>
              <a:ext uri="{FF2B5EF4-FFF2-40B4-BE49-F238E27FC236}">
                <a16:creationId xmlns:a16="http://schemas.microsoft.com/office/drawing/2014/main" id="{F2919554-B198-4DA9-8537-DF192E05E080}"/>
              </a:ext>
            </a:extLst>
          </p:cNvPr>
          <p:cNvSpPr/>
          <p:nvPr/>
        </p:nvSpPr>
        <p:spPr>
          <a:xfrm>
            <a:off x="4346908" y="2259289"/>
            <a:ext cx="1293728" cy="2056736"/>
          </a:xfrm>
          <a:prstGeom prst="rightArrow">
            <a:avLst/>
          </a:prstGeom>
          <a:solidFill>
            <a:schemeClr val="bg1"/>
          </a:solidFill>
          <a:ln>
            <a:solidFill>
              <a:srgbClr val="6FBD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40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3D19A7-4447-4BA1-B83F-C5B58B6391A7}"/>
              </a:ext>
            </a:extLst>
          </p:cNvPr>
          <p:cNvPicPr>
            <a:picLocks noChangeAspect="1"/>
          </p:cNvPicPr>
          <p:nvPr/>
        </p:nvPicPr>
        <p:blipFill>
          <a:blip r:embed="rId3"/>
          <a:stretch>
            <a:fillRect/>
          </a:stretch>
        </p:blipFill>
        <p:spPr>
          <a:xfrm>
            <a:off x="141588" y="1949510"/>
            <a:ext cx="8585852" cy="2556389"/>
          </a:xfrm>
          <a:prstGeom prst="rect">
            <a:avLst/>
          </a:prstGeom>
        </p:spPr>
      </p:pic>
      <p:sp>
        <p:nvSpPr>
          <p:cNvPr id="4" name="Google Shape;84;p18">
            <a:extLst>
              <a:ext uri="{FF2B5EF4-FFF2-40B4-BE49-F238E27FC236}">
                <a16:creationId xmlns:a16="http://schemas.microsoft.com/office/drawing/2014/main" id="{26251FC0-BF11-4D2B-86E8-B4C1A97FA2B7}"/>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6" name="Rectangle: Rounded Corners 5">
            <a:extLst>
              <a:ext uri="{FF2B5EF4-FFF2-40B4-BE49-F238E27FC236}">
                <a16:creationId xmlns:a16="http://schemas.microsoft.com/office/drawing/2014/main" id="{C74D9E04-3B6C-4CF7-8B35-F530B5EBC739}"/>
              </a:ext>
            </a:extLst>
          </p:cNvPr>
          <p:cNvSpPr/>
          <p:nvPr/>
        </p:nvSpPr>
        <p:spPr>
          <a:xfrm>
            <a:off x="172769" y="915144"/>
            <a:ext cx="5506622" cy="65980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file notepad </a:t>
            </a:r>
            <a:r>
              <a:rPr lang="en-US" sz="2400" dirty="0" err="1">
                <a:latin typeface="Times New Roman" panose="02020603050405020304" pitchFamily="18" charset="0"/>
                <a:cs typeface="Times New Roman" panose="02020603050405020304" pitchFamily="18" charset="0"/>
              </a:rPr>
              <a:t>vừa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etc</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456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F3DB53-B055-4A44-B9CA-54F1197BBD4C}"/>
              </a:ext>
            </a:extLst>
          </p:cNvPr>
          <p:cNvPicPr>
            <a:picLocks noChangeAspect="1"/>
          </p:cNvPicPr>
          <p:nvPr/>
        </p:nvPicPr>
        <p:blipFill>
          <a:blip r:embed="rId3"/>
          <a:stretch>
            <a:fillRect/>
          </a:stretch>
        </p:blipFill>
        <p:spPr>
          <a:xfrm>
            <a:off x="1101878" y="1798827"/>
            <a:ext cx="5847735" cy="2945687"/>
          </a:xfrm>
          <a:prstGeom prst="rect">
            <a:avLst/>
          </a:prstGeom>
        </p:spPr>
      </p:pic>
      <p:sp>
        <p:nvSpPr>
          <p:cNvPr id="4" name="Google Shape;84;p18">
            <a:extLst>
              <a:ext uri="{FF2B5EF4-FFF2-40B4-BE49-F238E27FC236}">
                <a16:creationId xmlns:a16="http://schemas.microsoft.com/office/drawing/2014/main" id="{A663D53C-B5A2-458C-8D6C-EB235898ACED}"/>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5" name="Rectangle: Rounded Corners 4">
            <a:extLst>
              <a:ext uri="{FF2B5EF4-FFF2-40B4-BE49-F238E27FC236}">
                <a16:creationId xmlns:a16="http://schemas.microsoft.com/office/drawing/2014/main" id="{CDAC02AD-19F1-4FA2-81A6-C89110581AA4}"/>
              </a:ext>
            </a:extLst>
          </p:cNvPr>
          <p:cNvSpPr/>
          <p:nvPr/>
        </p:nvSpPr>
        <p:spPr>
          <a:xfrm>
            <a:off x="172768" y="915144"/>
            <a:ext cx="7705957" cy="659802"/>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web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(IIS)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Site -&gt; click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website </a:t>
            </a:r>
            <a:r>
              <a:rPr lang="en-US" sz="2400" dirty="0" err="1">
                <a:latin typeface="Times New Roman" panose="02020603050405020304" pitchFamily="18" charset="0"/>
                <a:cs typeface="Times New Roman" panose="02020603050405020304" pitchFamily="18" charset="0"/>
              </a:rPr>
              <a:t>mặc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Browse.</a:t>
            </a:r>
          </a:p>
        </p:txBody>
      </p:sp>
    </p:spTree>
    <p:extLst>
      <p:ext uri="{BB962C8B-B14F-4D97-AF65-F5344CB8AC3E}">
        <p14:creationId xmlns:p14="http://schemas.microsoft.com/office/powerpoint/2010/main" val="183939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47909C-AB62-4A53-9F3B-AEF03B5CF3D4}"/>
              </a:ext>
            </a:extLst>
          </p:cNvPr>
          <p:cNvPicPr>
            <a:picLocks noChangeAspect="1"/>
          </p:cNvPicPr>
          <p:nvPr/>
        </p:nvPicPr>
        <p:blipFill>
          <a:blip r:embed="rId3"/>
          <a:stretch>
            <a:fillRect/>
          </a:stretch>
        </p:blipFill>
        <p:spPr>
          <a:xfrm>
            <a:off x="699176" y="1481050"/>
            <a:ext cx="7745647" cy="3443085"/>
          </a:xfrm>
          <a:prstGeom prst="rect">
            <a:avLst/>
          </a:prstGeom>
        </p:spPr>
      </p:pic>
      <p:sp>
        <p:nvSpPr>
          <p:cNvPr id="4" name="Google Shape;84;p18">
            <a:extLst>
              <a:ext uri="{FF2B5EF4-FFF2-40B4-BE49-F238E27FC236}">
                <a16:creationId xmlns:a16="http://schemas.microsoft.com/office/drawing/2014/main" id="{415E4566-07DB-42C9-B2DE-7F7BED91DC80}"/>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7" name="Rectangle: Rounded Corners 6">
            <a:extLst>
              <a:ext uri="{FF2B5EF4-FFF2-40B4-BE49-F238E27FC236}">
                <a16:creationId xmlns:a16="http://schemas.microsoft.com/office/drawing/2014/main" id="{AD13DE63-C679-45F6-9EB9-8740763D0821}"/>
              </a:ext>
            </a:extLst>
          </p:cNvPr>
          <p:cNvSpPr/>
          <p:nvPr/>
        </p:nvSpPr>
        <p:spPr>
          <a:xfrm>
            <a:off x="172769" y="915144"/>
            <a:ext cx="7053942" cy="424558"/>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http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122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B6E638-9AE8-4697-B663-F0D8E131AC92}"/>
              </a:ext>
            </a:extLst>
          </p:cNvPr>
          <p:cNvPicPr>
            <a:picLocks noChangeAspect="1"/>
          </p:cNvPicPr>
          <p:nvPr/>
        </p:nvPicPr>
        <p:blipFill>
          <a:blip r:embed="rId3"/>
          <a:stretch>
            <a:fillRect/>
          </a:stretch>
        </p:blipFill>
        <p:spPr>
          <a:xfrm>
            <a:off x="1010716" y="1883222"/>
            <a:ext cx="7122568" cy="3040913"/>
          </a:xfrm>
          <a:prstGeom prst="rect">
            <a:avLst/>
          </a:prstGeom>
        </p:spPr>
      </p:pic>
      <p:sp>
        <p:nvSpPr>
          <p:cNvPr id="4" name="Google Shape;84;p18">
            <a:extLst>
              <a:ext uri="{FF2B5EF4-FFF2-40B4-BE49-F238E27FC236}">
                <a16:creationId xmlns:a16="http://schemas.microsoft.com/office/drawing/2014/main" id="{8471EEDA-5C89-4173-A348-DAE4FA3CE511}"/>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7" name="Rectangle: Rounded Corners 6">
            <a:extLst>
              <a:ext uri="{FF2B5EF4-FFF2-40B4-BE49-F238E27FC236}">
                <a16:creationId xmlns:a16="http://schemas.microsoft.com/office/drawing/2014/main" id="{1DDB67A7-6FBA-47F8-A308-12D83C0EEC81}"/>
              </a:ext>
            </a:extLst>
          </p:cNvPr>
          <p:cNvSpPr/>
          <p:nvPr/>
        </p:nvSpPr>
        <p:spPr>
          <a:xfrm>
            <a:off x="172768" y="915143"/>
            <a:ext cx="8705417" cy="743535"/>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do </a:t>
            </a:r>
            <a:r>
              <a:rPr lang="en-US" sz="2400" dirty="0" err="1">
                <a:latin typeface="Times New Roman" panose="02020603050405020304" pitchFamily="18" charset="0"/>
                <a:cs typeface="Times New Roman" panose="02020603050405020304" pitchFamily="18" charset="0"/>
              </a:rPr>
              <a:t>chưa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492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5FEDA-645B-430E-9A02-801BF906E8BC}"/>
              </a:ext>
            </a:extLst>
          </p:cNvPr>
          <p:cNvPicPr>
            <a:picLocks noChangeAspect="1"/>
          </p:cNvPicPr>
          <p:nvPr/>
        </p:nvPicPr>
        <p:blipFill>
          <a:blip r:embed="rId3"/>
          <a:stretch>
            <a:fillRect/>
          </a:stretch>
        </p:blipFill>
        <p:spPr>
          <a:xfrm>
            <a:off x="397223" y="2358906"/>
            <a:ext cx="8259097" cy="1691484"/>
          </a:xfrm>
          <a:prstGeom prst="rect">
            <a:avLst/>
          </a:prstGeom>
        </p:spPr>
      </p:pic>
      <p:sp>
        <p:nvSpPr>
          <p:cNvPr id="7" name="Google Shape;84;p18">
            <a:extLst>
              <a:ext uri="{FF2B5EF4-FFF2-40B4-BE49-F238E27FC236}">
                <a16:creationId xmlns:a16="http://schemas.microsoft.com/office/drawing/2014/main" id="{0848CAF9-4AA2-4BC2-8A44-2376525518FB}"/>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9" name="Rectangle: Rounded Corners 8">
            <a:extLst>
              <a:ext uri="{FF2B5EF4-FFF2-40B4-BE49-F238E27FC236}">
                <a16:creationId xmlns:a16="http://schemas.microsoft.com/office/drawing/2014/main" id="{8AEB1E54-D3CF-49EB-A690-98FFFD2A5A24}"/>
              </a:ext>
            </a:extLst>
          </p:cNvPr>
          <p:cNvSpPr/>
          <p:nvPr/>
        </p:nvSpPr>
        <p:spPr>
          <a:xfrm>
            <a:off x="174062" y="1093110"/>
            <a:ext cx="8705417" cy="743535"/>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https ta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binding -&gt; add site -&gt; ở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 type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“https” </a:t>
            </a:r>
          </a:p>
        </p:txBody>
      </p:sp>
    </p:spTree>
    <p:extLst>
      <p:ext uri="{BB962C8B-B14F-4D97-AF65-F5344CB8AC3E}">
        <p14:creationId xmlns:p14="http://schemas.microsoft.com/office/powerpoint/2010/main" val="8659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83" name="Google Shape;83;p18"/>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5" name="Google Shape;85;p18"/>
          <p:cNvSpPr/>
          <p:nvPr/>
        </p:nvSpPr>
        <p:spPr>
          <a:xfrm>
            <a:off x="1436870" y="2313610"/>
            <a:ext cx="2788800"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2800" dirty="0">
                <a:solidFill>
                  <a:schemeClr val="bg1"/>
                </a:solidFill>
                <a:latin typeface="Times New Roman" panose="02020603050405020304" pitchFamily="18" charset="0"/>
                <a:cs typeface="Times New Roman" panose="02020603050405020304" pitchFamily="18" charset="0"/>
              </a:rPr>
              <a:t>HTTPS Là Gì?</a:t>
            </a:r>
            <a:endParaRPr dirty="0">
              <a:solidFill>
                <a:schemeClr val="bg1"/>
              </a:solidFill>
              <a:latin typeface="Times New Roman" panose="02020603050405020304" pitchFamily="18" charset="0"/>
              <a:cs typeface="Times New Roman" panose="02020603050405020304" pitchFamily="18" charset="0"/>
            </a:endParaRPr>
          </a:p>
        </p:txBody>
      </p:sp>
      <p:sp>
        <p:nvSpPr>
          <p:cNvPr id="5" name="Google Shape;84;p18">
            <a:hlinkClick r:id="rId4" action="ppaction://hlinksldjump"/>
            <a:extLst>
              <a:ext uri="{FF2B5EF4-FFF2-40B4-BE49-F238E27FC236}">
                <a16:creationId xmlns:a16="http://schemas.microsoft.com/office/drawing/2014/main" id="{ACB7E6B2-8FD7-40E7-9B3B-A3F84EFE8697}"/>
              </a:ext>
            </a:extLst>
          </p:cNvPr>
          <p:cNvSpPr/>
          <p:nvPr/>
        </p:nvSpPr>
        <p:spPr>
          <a:xfrm>
            <a:off x="1436870" y="2980503"/>
            <a:ext cx="4662268"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Tầm</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Ảnh</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Hưởng</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HTTPS</a:t>
            </a:r>
            <a:endParaRPr dirty="0">
              <a:solidFill>
                <a:schemeClr val="bg1"/>
              </a:solidFill>
              <a:latin typeface="Times New Roman" panose="02020603050405020304" pitchFamily="18" charset="0"/>
              <a:cs typeface="Times New Roman" panose="02020603050405020304" pitchFamily="18" charset="0"/>
            </a:endParaRPr>
          </a:p>
        </p:txBody>
      </p:sp>
      <p:sp>
        <p:nvSpPr>
          <p:cNvPr id="6" name="Google Shape;84;p18">
            <a:hlinkClick r:id="rId4" action="ppaction://hlinksldjump"/>
            <a:extLst>
              <a:ext uri="{FF2B5EF4-FFF2-40B4-BE49-F238E27FC236}">
                <a16:creationId xmlns:a16="http://schemas.microsoft.com/office/drawing/2014/main" id="{57AF56A8-6AA1-4DEA-BD53-617ED76DC8B9}"/>
              </a:ext>
            </a:extLst>
          </p:cNvPr>
          <p:cNvSpPr/>
          <p:nvPr/>
        </p:nvSpPr>
        <p:spPr>
          <a:xfrm>
            <a:off x="1436870" y="3669183"/>
            <a:ext cx="4835082"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Tại</a:t>
            </a:r>
            <a:r>
              <a:rPr lang="en-US" sz="2800" dirty="0">
                <a:solidFill>
                  <a:schemeClr val="bg1"/>
                </a:solidFill>
                <a:latin typeface="Times New Roman" panose="02020603050405020304" pitchFamily="18" charset="0"/>
                <a:cs typeface="Times New Roman" panose="02020603050405020304" pitchFamily="18" charset="0"/>
              </a:rPr>
              <a:t> Sao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HTTPS?</a:t>
            </a:r>
            <a:endParaRPr dirty="0">
              <a:solidFill>
                <a:schemeClr val="bg1"/>
              </a:solidFill>
              <a:latin typeface="Times New Roman" panose="02020603050405020304" pitchFamily="18" charset="0"/>
              <a:cs typeface="Times New Roman" panose="02020603050405020304" pitchFamily="18" charset="0"/>
            </a:endParaRPr>
          </a:p>
        </p:txBody>
      </p:sp>
      <p:sp>
        <p:nvSpPr>
          <p:cNvPr id="7" name="Google Shape;85;p18">
            <a:extLst>
              <a:ext uri="{FF2B5EF4-FFF2-40B4-BE49-F238E27FC236}">
                <a16:creationId xmlns:a16="http://schemas.microsoft.com/office/drawing/2014/main" id="{F62CD2D5-C010-4F76-AB15-BB967C989E87}"/>
              </a:ext>
            </a:extLst>
          </p:cNvPr>
          <p:cNvSpPr/>
          <p:nvPr/>
        </p:nvSpPr>
        <p:spPr>
          <a:xfrm>
            <a:off x="1436870" y="1648927"/>
            <a:ext cx="2309630"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 sz="2800" dirty="0">
                <a:solidFill>
                  <a:schemeClr val="bg1"/>
                </a:solidFill>
                <a:latin typeface="Times New Roman" panose="02020603050405020304" pitchFamily="18" charset="0"/>
                <a:cs typeface="Times New Roman" panose="02020603050405020304" pitchFamily="18" charset="0"/>
              </a:rPr>
              <a:t>HTTP Là Gì?</a:t>
            </a:r>
            <a:endParaRPr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332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wipe(down)">
                                      <p:cBhvr>
                                        <p:cTn id="25" dur="580">
                                          <p:stCondLst>
                                            <p:cond delay="0"/>
                                          </p:stCondLst>
                                        </p:cTn>
                                        <p:tgtEl>
                                          <p:spTgt spid="85"/>
                                        </p:tgtEl>
                                      </p:cBhvr>
                                    </p:animEffect>
                                    <p:anim calcmode="lin" valueType="num">
                                      <p:cBhvr>
                                        <p:cTn id="26"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31" dur="26">
                                          <p:stCondLst>
                                            <p:cond delay="650"/>
                                          </p:stCondLst>
                                        </p:cTn>
                                        <p:tgtEl>
                                          <p:spTgt spid="85"/>
                                        </p:tgtEl>
                                      </p:cBhvr>
                                      <p:to x="100000" y="60000"/>
                                    </p:animScale>
                                    <p:animScale>
                                      <p:cBhvr>
                                        <p:cTn id="32" dur="166" decel="50000">
                                          <p:stCondLst>
                                            <p:cond delay="676"/>
                                          </p:stCondLst>
                                        </p:cTn>
                                        <p:tgtEl>
                                          <p:spTgt spid="85"/>
                                        </p:tgtEl>
                                      </p:cBhvr>
                                      <p:to x="100000" y="100000"/>
                                    </p:animScale>
                                    <p:animScale>
                                      <p:cBhvr>
                                        <p:cTn id="33" dur="26">
                                          <p:stCondLst>
                                            <p:cond delay="1312"/>
                                          </p:stCondLst>
                                        </p:cTn>
                                        <p:tgtEl>
                                          <p:spTgt spid="85"/>
                                        </p:tgtEl>
                                      </p:cBhvr>
                                      <p:to x="100000" y="80000"/>
                                    </p:animScale>
                                    <p:animScale>
                                      <p:cBhvr>
                                        <p:cTn id="34" dur="166" decel="50000">
                                          <p:stCondLst>
                                            <p:cond delay="1338"/>
                                          </p:stCondLst>
                                        </p:cTn>
                                        <p:tgtEl>
                                          <p:spTgt spid="85"/>
                                        </p:tgtEl>
                                      </p:cBhvr>
                                      <p:to x="100000" y="100000"/>
                                    </p:animScale>
                                    <p:animScale>
                                      <p:cBhvr>
                                        <p:cTn id="35" dur="26">
                                          <p:stCondLst>
                                            <p:cond delay="1642"/>
                                          </p:stCondLst>
                                        </p:cTn>
                                        <p:tgtEl>
                                          <p:spTgt spid="85"/>
                                        </p:tgtEl>
                                      </p:cBhvr>
                                      <p:to x="100000" y="90000"/>
                                    </p:animScale>
                                    <p:animScale>
                                      <p:cBhvr>
                                        <p:cTn id="36" dur="166" decel="50000">
                                          <p:stCondLst>
                                            <p:cond delay="1668"/>
                                          </p:stCondLst>
                                        </p:cTn>
                                        <p:tgtEl>
                                          <p:spTgt spid="85"/>
                                        </p:tgtEl>
                                      </p:cBhvr>
                                      <p:to x="100000" y="100000"/>
                                    </p:animScale>
                                    <p:animScale>
                                      <p:cBhvr>
                                        <p:cTn id="37" dur="26">
                                          <p:stCondLst>
                                            <p:cond delay="1808"/>
                                          </p:stCondLst>
                                        </p:cTn>
                                        <p:tgtEl>
                                          <p:spTgt spid="85"/>
                                        </p:tgtEl>
                                      </p:cBhvr>
                                      <p:to x="100000" y="95000"/>
                                    </p:animScale>
                                    <p:animScale>
                                      <p:cBhvr>
                                        <p:cTn id="38" dur="166" decel="50000">
                                          <p:stCondLst>
                                            <p:cond delay="1834"/>
                                          </p:stCondLst>
                                        </p:cTn>
                                        <p:tgtEl>
                                          <p:spTgt spid="85"/>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80">
                                          <p:stCondLst>
                                            <p:cond delay="0"/>
                                          </p:stCondLst>
                                        </p:cTn>
                                        <p:tgtEl>
                                          <p:spTgt spid="5"/>
                                        </p:tgtEl>
                                      </p:cBhvr>
                                    </p:animEffect>
                                    <p:anim calcmode="lin" valueType="num">
                                      <p:cBhvr>
                                        <p:cTn id="4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9" dur="26">
                                          <p:stCondLst>
                                            <p:cond delay="650"/>
                                          </p:stCondLst>
                                        </p:cTn>
                                        <p:tgtEl>
                                          <p:spTgt spid="5"/>
                                        </p:tgtEl>
                                      </p:cBhvr>
                                      <p:to x="100000" y="60000"/>
                                    </p:animScale>
                                    <p:animScale>
                                      <p:cBhvr>
                                        <p:cTn id="50" dur="166" decel="50000">
                                          <p:stCondLst>
                                            <p:cond delay="676"/>
                                          </p:stCondLst>
                                        </p:cTn>
                                        <p:tgtEl>
                                          <p:spTgt spid="5"/>
                                        </p:tgtEl>
                                      </p:cBhvr>
                                      <p:to x="100000" y="100000"/>
                                    </p:animScale>
                                    <p:animScale>
                                      <p:cBhvr>
                                        <p:cTn id="51" dur="26">
                                          <p:stCondLst>
                                            <p:cond delay="1312"/>
                                          </p:stCondLst>
                                        </p:cTn>
                                        <p:tgtEl>
                                          <p:spTgt spid="5"/>
                                        </p:tgtEl>
                                      </p:cBhvr>
                                      <p:to x="100000" y="80000"/>
                                    </p:animScale>
                                    <p:animScale>
                                      <p:cBhvr>
                                        <p:cTn id="52" dur="166" decel="50000">
                                          <p:stCondLst>
                                            <p:cond delay="1338"/>
                                          </p:stCondLst>
                                        </p:cTn>
                                        <p:tgtEl>
                                          <p:spTgt spid="5"/>
                                        </p:tgtEl>
                                      </p:cBhvr>
                                      <p:to x="100000" y="100000"/>
                                    </p:animScale>
                                    <p:animScale>
                                      <p:cBhvr>
                                        <p:cTn id="53" dur="26">
                                          <p:stCondLst>
                                            <p:cond delay="1642"/>
                                          </p:stCondLst>
                                        </p:cTn>
                                        <p:tgtEl>
                                          <p:spTgt spid="5"/>
                                        </p:tgtEl>
                                      </p:cBhvr>
                                      <p:to x="100000" y="90000"/>
                                    </p:animScale>
                                    <p:animScale>
                                      <p:cBhvr>
                                        <p:cTn id="54" dur="166" decel="50000">
                                          <p:stCondLst>
                                            <p:cond delay="1668"/>
                                          </p:stCondLst>
                                        </p:cTn>
                                        <p:tgtEl>
                                          <p:spTgt spid="5"/>
                                        </p:tgtEl>
                                      </p:cBhvr>
                                      <p:to x="100000" y="100000"/>
                                    </p:animScale>
                                    <p:animScale>
                                      <p:cBhvr>
                                        <p:cTn id="55" dur="26">
                                          <p:stCondLst>
                                            <p:cond delay="1808"/>
                                          </p:stCondLst>
                                        </p:cTn>
                                        <p:tgtEl>
                                          <p:spTgt spid="5"/>
                                        </p:tgtEl>
                                      </p:cBhvr>
                                      <p:to x="100000" y="95000"/>
                                    </p:animScale>
                                    <p:animScale>
                                      <p:cBhvr>
                                        <p:cTn id="56" dur="166" decel="50000">
                                          <p:stCondLst>
                                            <p:cond delay="1834"/>
                                          </p:stCondLst>
                                        </p:cTn>
                                        <p:tgtEl>
                                          <p:spTgt spid="5"/>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80">
                                          <p:stCondLst>
                                            <p:cond delay="0"/>
                                          </p:stCondLst>
                                        </p:cTn>
                                        <p:tgtEl>
                                          <p:spTgt spid="6"/>
                                        </p:tgtEl>
                                      </p:cBhvr>
                                    </p:animEffect>
                                    <p:anim calcmode="lin" valueType="num">
                                      <p:cBhvr>
                                        <p:cTn id="6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7" dur="26">
                                          <p:stCondLst>
                                            <p:cond delay="650"/>
                                          </p:stCondLst>
                                        </p:cTn>
                                        <p:tgtEl>
                                          <p:spTgt spid="6"/>
                                        </p:tgtEl>
                                      </p:cBhvr>
                                      <p:to x="100000" y="60000"/>
                                    </p:animScale>
                                    <p:animScale>
                                      <p:cBhvr>
                                        <p:cTn id="68" dur="166" decel="50000">
                                          <p:stCondLst>
                                            <p:cond delay="676"/>
                                          </p:stCondLst>
                                        </p:cTn>
                                        <p:tgtEl>
                                          <p:spTgt spid="6"/>
                                        </p:tgtEl>
                                      </p:cBhvr>
                                      <p:to x="100000" y="100000"/>
                                    </p:animScale>
                                    <p:animScale>
                                      <p:cBhvr>
                                        <p:cTn id="69" dur="26">
                                          <p:stCondLst>
                                            <p:cond delay="1312"/>
                                          </p:stCondLst>
                                        </p:cTn>
                                        <p:tgtEl>
                                          <p:spTgt spid="6"/>
                                        </p:tgtEl>
                                      </p:cBhvr>
                                      <p:to x="100000" y="80000"/>
                                    </p:animScale>
                                    <p:animScale>
                                      <p:cBhvr>
                                        <p:cTn id="70" dur="166" decel="50000">
                                          <p:stCondLst>
                                            <p:cond delay="1338"/>
                                          </p:stCondLst>
                                        </p:cTn>
                                        <p:tgtEl>
                                          <p:spTgt spid="6"/>
                                        </p:tgtEl>
                                      </p:cBhvr>
                                      <p:to x="100000" y="100000"/>
                                    </p:animScale>
                                    <p:animScale>
                                      <p:cBhvr>
                                        <p:cTn id="71" dur="26">
                                          <p:stCondLst>
                                            <p:cond delay="1642"/>
                                          </p:stCondLst>
                                        </p:cTn>
                                        <p:tgtEl>
                                          <p:spTgt spid="6"/>
                                        </p:tgtEl>
                                      </p:cBhvr>
                                      <p:to x="100000" y="90000"/>
                                    </p:animScale>
                                    <p:animScale>
                                      <p:cBhvr>
                                        <p:cTn id="72" dur="166" decel="50000">
                                          <p:stCondLst>
                                            <p:cond delay="1668"/>
                                          </p:stCondLst>
                                        </p:cTn>
                                        <p:tgtEl>
                                          <p:spTgt spid="6"/>
                                        </p:tgtEl>
                                      </p:cBhvr>
                                      <p:to x="100000" y="100000"/>
                                    </p:animScale>
                                    <p:animScale>
                                      <p:cBhvr>
                                        <p:cTn id="73" dur="26">
                                          <p:stCondLst>
                                            <p:cond delay="1808"/>
                                          </p:stCondLst>
                                        </p:cTn>
                                        <p:tgtEl>
                                          <p:spTgt spid="6"/>
                                        </p:tgtEl>
                                      </p:cBhvr>
                                      <p:to x="100000" y="95000"/>
                                    </p:animScale>
                                    <p:animScale>
                                      <p:cBhvr>
                                        <p:cTn id="74"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69F56A-3604-4E70-9D49-A9E4AB725152}"/>
              </a:ext>
            </a:extLst>
          </p:cNvPr>
          <p:cNvPicPr>
            <a:picLocks noChangeAspect="1"/>
          </p:cNvPicPr>
          <p:nvPr/>
        </p:nvPicPr>
        <p:blipFill>
          <a:blip r:embed="rId3"/>
          <a:stretch>
            <a:fillRect/>
          </a:stretch>
        </p:blipFill>
        <p:spPr>
          <a:xfrm>
            <a:off x="1868220" y="1687769"/>
            <a:ext cx="5314512" cy="3236366"/>
          </a:xfrm>
          <a:prstGeom prst="rect">
            <a:avLst/>
          </a:prstGeom>
        </p:spPr>
      </p:pic>
      <p:sp>
        <p:nvSpPr>
          <p:cNvPr id="4" name="Google Shape;84;p18">
            <a:extLst>
              <a:ext uri="{FF2B5EF4-FFF2-40B4-BE49-F238E27FC236}">
                <a16:creationId xmlns:a16="http://schemas.microsoft.com/office/drawing/2014/main" id="{E61E9983-A553-4386-B924-1C7576C65D83}"/>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7" name="Rectangle: Rounded Corners 6">
            <a:extLst>
              <a:ext uri="{FF2B5EF4-FFF2-40B4-BE49-F238E27FC236}">
                <a16:creationId xmlns:a16="http://schemas.microsoft.com/office/drawing/2014/main" id="{BE311B2D-204A-479D-8213-8D700DE8284C}"/>
              </a:ext>
            </a:extLst>
          </p:cNvPr>
          <p:cNvSpPr/>
          <p:nvPr/>
        </p:nvSpPr>
        <p:spPr>
          <a:xfrm>
            <a:off x="172768" y="915143"/>
            <a:ext cx="8705417" cy="743535"/>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host name -&gt;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 SSL certificates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host name </a:t>
            </a:r>
            <a:r>
              <a:rPr lang="en-US" sz="2400" dirty="0" err="1">
                <a:latin typeface="Times New Roman" panose="02020603050405020304" pitchFamily="18" charset="0"/>
                <a:cs typeface="Times New Roman" panose="02020603050405020304" pitchFamily="18" charset="0"/>
              </a:rPr>
              <a:t>bạn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ok.</a:t>
            </a:r>
          </a:p>
        </p:txBody>
      </p:sp>
    </p:spTree>
    <p:extLst>
      <p:ext uri="{BB962C8B-B14F-4D97-AF65-F5344CB8AC3E}">
        <p14:creationId xmlns:p14="http://schemas.microsoft.com/office/powerpoint/2010/main" val="59024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70B9B2-9C2E-41AB-9A3B-AEE799328D7B}"/>
              </a:ext>
            </a:extLst>
          </p:cNvPr>
          <p:cNvPicPr>
            <a:picLocks noChangeAspect="1"/>
          </p:cNvPicPr>
          <p:nvPr/>
        </p:nvPicPr>
        <p:blipFill>
          <a:blip r:embed="rId3"/>
          <a:stretch>
            <a:fillRect/>
          </a:stretch>
        </p:blipFill>
        <p:spPr>
          <a:xfrm>
            <a:off x="1273907" y="1706427"/>
            <a:ext cx="6503137" cy="3437073"/>
          </a:xfrm>
          <a:prstGeom prst="rect">
            <a:avLst/>
          </a:prstGeom>
        </p:spPr>
      </p:pic>
      <p:sp>
        <p:nvSpPr>
          <p:cNvPr id="4" name="Google Shape;84;p18">
            <a:extLst>
              <a:ext uri="{FF2B5EF4-FFF2-40B4-BE49-F238E27FC236}">
                <a16:creationId xmlns:a16="http://schemas.microsoft.com/office/drawing/2014/main" id="{D37408AA-84F6-4291-97D3-B0132041286E}"/>
              </a:ext>
            </a:extLst>
          </p:cNvPr>
          <p:cNvSpPr/>
          <p:nvPr/>
        </p:nvSpPr>
        <p:spPr>
          <a:xfrm>
            <a:off x="2376885" y="219365"/>
            <a:ext cx="4390230" cy="554431"/>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2800" b="1" dirty="0" err="1">
                <a:solidFill>
                  <a:schemeClr val="bg1"/>
                </a:solidFill>
                <a:latin typeface="Times New Roman" panose="02020603050405020304" pitchFamily="18" charset="0"/>
                <a:cs typeface="Times New Roman" panose="02020603050405020304" pitchFamily="18" charset="0"/>
              </a:rPr>
              <a:t>Triển</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Khai</a:t>
            </a:r>
            <a:r>
              <a:rPr lang="en-US" sz="2800" b="1" dirty="0">
                <a:solidFill>
                  <a:schemeClr val="bg1"/>
                </a:solidFill>
                <a:latin typeface="Times New Roman" panose="02020603050405020304" pitchFamily="18" charset="0"/>
                <a:cs typeface="Times New Roman" panose="02020603050405020304" pitchFamily="18" charset="0"/>
              </a:rPr>
              <a:t> HTTPS</a:t>
            </a:r>
          </a:p>
        </p:txBody>
      </p:sp>
      <p:sp>
        <p:nvSpPr>
          <p:cNvPr id="7" name="Rectangle: Rounded Corners 6">
            <a:extLst>
              <a:ext uri="{FF2B5EF4-FFF2-40B4-BE49-F238E27FC236}">
                <a16:creationId xmlns:a16="http://schemas.microsoft.com/office/drawing/2014/main" id="{4AFD015B-D25E-48F3-9D35-574105F3814C}"/>
              </a:ext>
            </a:extLst>
          </p:cNvPr>
          <p:cNvSpPr/>
          <p:nvPr/>
        </p:nvSpPr>
        <p:spPr>
          <a:xfrm>
            <a:off x="172768" y="915143"/>
            <a:ext cx="8705417" cy="743535"/>
          </a:xfrm>
          <a:prstGeom prst="roundRect">
            <a:avLst>
              <a:gd name="adj" fmla="val 21108"/>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-&gt;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ổ </a:t>
            </a:r>
            <a:r>
              <a:rPr lang="en-US" sz="2400" dirty="0" err="1">
                <a:latin typeface="Times New Roman" panose="02020603050405020304" pitchFamily="18" charset="0"/>
                <a:cs typeface="Times New Roman" panose="02020603050405020304" pitchFamily="18" charset="0"/>
              </a:rPr>
              <a:t>khoá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244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1A88DD-35BC-4B3F-9B40-1B7D868A0F5C}"/>
              </a:ext>
            </a:extLst>
          </p:cNvPr>
          <p:cNvPicPr>
            <a:picLocks noChangeAspect="1"/>
          </p:cNvPicPr>
          <p:nvPr/>
        </p:nvPicPr>
        <p:blipFill>
          <a:blip r:embed="rId3"/>
          <a:stretch>
            <a:fillRect/>
          </a:stretch>
        </p:blipFill>
        <p:spPr>
          <a:xfrm>
            <a:off x="2439180" y="438930"/>
            <a:ext cx="4265640" cy="4265640"/>
          </a:xfrm>
          <a:prstGeom prst="rect">
            <a:avLst/>
          </a:prstGeom>
        </p:spPr>
      </p:pic>
    </p:spTree>
    <p:extLst>
      <p:ext uri="{BB962C8B-B14F-4D97-AF65-F5344CB8AC3E}">
        <p14:creationId xmlns:p14="http://schemas.microsoft.com/office/powerpoint/2010/main" val="120141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mph" presetSubtype="0" fill="remove" nodeType="clickEffect">
                                  <p:stCondLst>
                                    <p:cond delay="0"/>
                                  </p:stCondLst>
                                  <p:childTnLst>
                                    <p:animClr clrSpc="rgb" dir="cw">
                                      <p:cBhvr override="childStyle">
                                        <p:cTn id="14" dur="250" autoRev="1" fill="remove"/>
                                        <p:tgtEl>
                                          <p:spTgt spid="9"/>
                                        </p:tgtEl>
                                        <p:attrNameLst>
                                          <p:attrName>style.color</p:attrName>
                                        </p:attrNameLst>
                                      </p:cBhvr>
                                      <p:to>
                                        <a:schemeClr val="bg1"/>
                                      </p:to>
                                    </p:animClr>
                                    <p:animClr clrSpc="rgb" dir="cw">
                                      <p:cBhvr>
                                        <p:cTn id="15" dur="250" autoRev="1" fill="remove"/>
                                        <p:tgtEl>
                                          <p:spTgt spid="9"/>
                                        </p:tgtEl>
                                        <p:attrNameLst>
                                          <p:attrName>fillcolor</p:attrName>
                                        </p:attrNameLst>
                                      </p:cBhvr>
                                      <p:to>
                                        <a:schemeClr val="bg1"/>
                                      </p:to>
                                    </p:animClr>
                                    <p:set>
                                      <p:cBhvr>
                                        <p:cTn id="16" dur="250" autoRev="1" fill="remove"/>
                                        <p:tgtEl>
                                          <p:spTgt spid="9"/>
                                        </p:tgtEl>
                                        <p:attrNameLst>
                                          <p:attrName>fill.type</p:attrName>
                                        </p:attrNameLst>
                                      </p:cBhvr>
                                      <p:to>
                                        <p:strVal val="solid"/>
                                      </p:to>
                                    </p:set>
                                    <p:set>
                                      <p:cBhvr>
                                        <p:cTn id="17" dur="250" autoRev="1" fill="remove"/>
                                        <p:tgtEl>
                                          <p:spTgt spid="9"/>
                                        </p:tgtEl>
                                        <p:attrNameLst>
                                          <p:attrName>fill.on</p:attrName>
                                        </p:attrNameLst>
                                      </p:cBhvr>
                                      <p:to>
                                        <p:strVal val="true"/>
                                      </p:to>
                                    </p:set>
                                  </p:childTnLst>
                                </p:cTn>
                              </p:par>
                              <p:par>
                                <p:cTn id="18" presetID="26" presetClass="emph" presetSubtype="0" fill="hold" nodeType="withEffect">
                                  <p:stCondLst>
                                    <p:cond delay="0"/>
                                  </p:stCondLst>
                                  <p:childTnLst>
                                    <p:animEffect transition="out" filter="fade">
                                      <p:cBhvr>
                                        <p:cTn id="19" dur="500" tmFilter="0, 0; .2, .5; .8, .5; 1, 0"/>
                                        <p:tgtEl>
                                          <p:spTgt spid="9"/>
                                        </p:tgtEl>
                                      </p:cBhvr>
                                    </p:animEffect>
                                    <p:animScale>
                                      <p:cBhvr>
                                        <p:cTn id="20" dur="250" autoRev="1" fill="hold"/>
                                        <p:tgtEl>
                                          <p:spTgt spid="9"/>
                                        </p:tgtEl>
                                      </p:cBhvr>
                                      <p:by x="105000" y="105000"/>
                                    </p:animScale>
                                  </p:childTnLst>
                                </p:cTn>
                              </p:par>
                              <p:par>
                                <p:cTn id="21" presetID="32" presetClass="emph" presetSubtype="0" fill="hold" nodeType="withEffect">
                                  <p:stCondLst>
                                    <p:cond delay="0"/>
                                  </p:stCondLst>
                                  <p:childTnLst>
                                    <p:animRot by="120000">
                                      <p:cBhvr>
                                        <p:cTn id="22" dur="100" fill="hold">
                                          <p:stCondLst>
                                            <p:cond delay="0"/>
                                          </p:stCondLst>
                                        </p:cTn>
                                        <p:tgtEl>
                                          <p:spTgt spid="9"/>
                                        </p:tgtEl>
                                        <p:attrNameLst>
                                          <p:attrName>r</p:attrName>
                                        </p:attrNameLst>
                                      </p:cBhvr>
                                    </p:animRot>
                                    <p:animRot by="-240000">
                                      <p:cBhvr>
                                        <p:cTn id="23" dur="200" fill="hold">
                                          <p:stCondLst>
                                            <p:cond delay="200"/>
                                          </p:stCondLst>
                                        </p:cTn>
                                        <p:tgtEl>
                                          <p:spTgt spid="9"/>
                                        </p:tgtEl>
                                        <p:attrNameLst>
                                          <p:attrName>r</p:attrName>
                                        </p:attrNameLst>
                                      </p:cBhvr>
                                    </p:animRot>
                                    <p:animRot by="240000">
                                      <p:cBhvr>
                                        <p:cTn id="24" dur="200" fill="hold">
                                          <p:stCondLst>
                                            <p:cond delay="400"/>
                                          </p:stCondLst>
                                        </p:cTn>
                                        <p:tgtEl>
                                          <p:spTgt spid="9"/>
                                        </p:tgtEl>
                                        <p:attrNameLst>
                                          <p:attrName>r</p:attrName>
                                        </p:attrNameLst>
                                      </p:cBhvr>
                                    </p:animRot>
                                    <p:animRot by="-240000">
                                      <p:cBhvr>
                                        <p:cTn id="25" dur="200" fill="hold">
                                          <p:stCondLst>
                                            <p:cond delay="600"/>
                                          </p:stCondLst>
                                        </p:cTn>
                                        <p:tgtEl>
                                          <p:spTgt spid="9"/>
                                        </p:tgtEl>
                                        <p:attrNameLst>
                                          <p:attrName>r</p:attrName>
                                        </p:attrNameLst>
                                      </p:cBhvr>
                                    </p:animRot>
                                    <p:animRot by="120000">
                                      <p:cBhvr>
                                        <p:cTn id="26"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7" name="Google Shape;83;p18">
            <a:extLst>
              <a:ext uri="{FF2B5EF4-FFF2-40B4-BE49-F238E27FC236}">
                <a16:creationId xmlns:a16="http://schemas.microsoft.com/office/drawing/2014/main" id="{08A94C25-E81B-4C7E-925C-EF7D4D460865}"/>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1127051" y="1313137"/>
            <a:ext cx="2497800"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2800" dirty="0">
                <a:solidFill>
                  <a:schemeClr val="bg1"/>
                </a:solidFill>
                <a:latin typeface="Times New Roman" panose="02020603050405020304" pitchFamily="18" charset="0"/>
                <a:cs typeface="Times New Roman" panose="02020603050405020304" pitchFamily="18" charset="0"/>
              </a:rPr>
              <a:t>HTTP Là Gì?</a:t>
            </a:r>
            <a:endParaRPr dirty="0">
              <a:solidFill>
                <a:schemeClr val="bg1"/>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5AFA4486-A10A-43F2-887E-B07244029FC2}"/>
              </a:ext>
            </a:extLst>
          </p:cNvPr>
          <p:cNvSpPr/>
          <p:nvPr/>
        </p:nvSpPr>
        <p:spPr>
          <a:xfrm>
            <a:off x="1127051" y="2009554"/>
            <a:ext cx="6889898" cy="2715252"/>
          </a:xfrm>
          <a:prstGeom prst="round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en-US" sz="2400" b="1"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HTTP (Hypertext Transfer Protocol)</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World Wide Web (www)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thanh</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video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Web Server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tới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duyệt</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web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dùng</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2400" dirty="0">
                <a:solidFill>
                  <a:schemeClr val="accent2"/>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627405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5" name="Google Shape;83;p18">
            <a:extLst>
              <a:ext uri="{FF2B5EF4-FFF2-40B4-BE49-F238E27FC236}">
                <a16:creationId xmlns:a16="http://schemas.microsoft.com/office/drawing/2014/main" id="{BA9C3640-D1E1-499C-8B5A-AB52FBA95821}"/>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1095153" y="1241174"/>
            <a:ext cx="2497800"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2800" dirty="0">
                <a:solidFill>
                  <a:schemeClr val="bg1"/>
                </a:solidFill>
                <a:latin typeface="Times New Roman" panose="02020603050405020304" pitchFamily="18" charset="0"/>
                <a:cs typeface="Times New Roman" panose="02020603050405020304" pitchFamily="18" charset="0"/>
              </a:rPr>
              <a:t>HTTP</a:t>
            </a:r>
            <a:r>
              <a:rPr lang="en-US" sz="2800" dirty="0">
                <a:solidFill>
                  <a:schemeClr val="bg1"/>
                </a:solidFill>
                <a:latin typeface="Times New Roman" panose="02020603050405020304" pitchFamily="18" charset="0"/>
                <a:cs typeface="Times New Roman" panose="02020603050405020304" pitchFamily="18" charset="0"/>
              </a:rPr>
              <a:t>S</a:t>
            </a:r>
            <a:r>
              <a:rPr lang="vi" sz="2800" dirty="0">
                <a:solidFill>
                  <a:schemeClr val="bg1"/>
                </a:solidFill>
                <a:latin typeface="Times New Roman" panose="02020603050405020304" pitchFamily="18" charset="0"/>
                <a:cs typeface="Times New Roman" panose="02020603050405020304" pitchFamily="18" charset="0"/>
              </a:rPr>
              <a:t> Là Gì?</a:t>
            </a:r>
            <a:endParaRPr dirty="0">
              <a:solidFill>
                <a:schemeClr val="bg1"/>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5AFA4486-A10A-43F2-887E-B07244029FC2}"/>
              </a:ext>
            </a:extLst>
          </p:cNvPr>
          <p:cNvSpPr/>
          <p:nvPr/>
        </p:nvSpPr>
        <p:spPr>
          <a:xfrm>
            <a:off x="1095153" y="1867657"/>
            <a:ext cx="6953693" cy="2902689"/>
          </a:xfrm>
          <a:prstGeom prst="round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7000"/>
              </a:lnSpc>
              <a:spcAft>
                <a:spcPts val="800"/>
              </a:spcAft>
            </a:pPr>
            <a:r>
              <a:rPr lang="en-US" sz="25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HTTPS (Hypertext Transfer Protocol Secure)</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tải</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văn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an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chất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HTTP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SSL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nhằm</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điệp</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hiểu</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HTTPS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HTTP an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toàn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bảo</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mật</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5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hơn</a:t>
            </a:r>
            <a:r>
              <a:rPr lang="en-US" sz="25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1792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pic>
        <p:nvPicPr>
          <p:cNvPr id="1026" name="Picture 2">
            <a:extLst>
              <a:ext uri="{FF2B5EF4-FFF2-40B4-BE49-F238E27FC236}">
                <a16:creationId xmlns:a16="http://schemas.microsoft.com/office/drawing/2014/main" id="{E93C6752-88C4-4D9C-9851-959A454E0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985" y="3685211"/>
            <a:ext cx="3738828" cy="1353394"/>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3;p18">
            <a:extLst>
              <a:ext uri="{FF2B5EF4-FFF2-40B4-BE49-F238E27FC236}">
                <a16:creationId xmlns:a16="http://schemas.microsoft.com/office/drawing/2014/main" id="{0F73DD10-4595-4FEB-AE73-713D95980A0F}"/>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1095151" y="1204084"/>
            <a:ext cx="4597622" cy="440400"/>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2800" dirty="0">
                <a:solidFill>
                  <a:schemeClr val="bg1"/>
                </a:solidFill>
                <a:latin typeface="Times New Roman" panose="02020603050405020304" pitchFamily="18" charset="0"/>
                <a:cs typeface="Times New Roman" panose="02020603050405020304" pitchFamily="18" charset="0"/>
              </a:rPr>
              <a:t>Tầm Ảnh Hưởng Của HTTPS</a:t>
            </a:r>
          </a:p>
        </p:txBody>
      </p:sp>
      <p:sp>
        <p:nvSpPr>
          <p:cNvPr id="2" name="Rectangle: Rounded Corners 1">
            <a:extLst>
              <a:ext uri="{FF2B5EF4-FFF2-40B4-BE49-F238E27FC236}">
                <a16:creationId xmlns:a16="http://schemas.microsoft.com/office/drawing/2014/main" id="{5AFA4486-A10A-43F2-887E-B07244029FC2}"/>
              </a:ext>
            </a:extLst>
          </p:cNvPr>
          <p:cNvSpPr/>
          <p:nvPr/>
        </p:nvSpPr>
        <p:spPr>
          <a:xfrm>
            <a:off x="1095151" y="1846077"/>
            <a:ext cx="6953693" cy="1451345"/>
          </a:xfrm>
          <a:prstGeom prst="roundRect">
            <a:avLst>
              <a:gd name="adj" fmla="val 29487"/>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SSL</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chữ</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viết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tắt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Secure Sockets Layer (</a:t>
            </a:r>
            <a:r>
              <a:rPr lang="en-US" sz="25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en-US" sz="25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socket </a:t>
            </a:r>
            <a:r>
              <a:rPr lang="en-US" sz="25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5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b="1"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500" b="1"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lạc</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duyệt</a:t>
            </a:r>
            <a:r>
              <a:rPr lang="en-US" sz="2500" dirty="0">
                <a:solidFill>
                  <a:schemeClr val="accent2"/>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sp>
        <p:nvSpPr>
          <p:cNvPr id="9" name="Rectangle: Rounded Corners 8">
            <a:extLst>
              <a:ext uri="{FF2B5EF4-FFF2-40B4-BE49-F238E27FC236}">
                <a16:creationId xmlns:a16="http://schemas.microsoft.com/office/drawing/2014/main" id="{580FF045-A6EC-4AF4-9443-561960523B3F}"/>
              </a:ext>
            </a:extLst>
          </p:cNvPr>
          <p:cNvSpPr/>
          <p:nvPr/>
        </p:nvSpPr>
        <p:spPr>
          <a:xfrm>
            <a:off x="1095151" y="1899570"/>
            <a:ext cx="6953693" cy="1870290"/>
          </a:xfrm>
          <a:prstGeom prst="roundRect">
            <a:avLst>
              <a:gd name="adj" fmla="val 29487"/>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b="1" dirty="0">
                <a:solidFill>
                  <a:schemeClr val="tx1"/>
                </a:solidFill>
                <a:latin typeface="Times New Roman" panose="02020603050405020304" pitchFamily="18" charset="0"/>
                <a:cs typeface="Times New Roman" panose="02020603050405020304" pitchFamily="18" charset="0"/>
              </a:rPr>
              <a:t>HTTPS </a:t>
            </a:r>
            <a:r>
              <a:rPr lang="en-US" sz="2500" dirty="0" err="1">
                <a:solidFill>
                  <a:schemeClr val="tx1"/>
                </a:solidFill>
                <a:latin typeface="Times New Roman" panose="02020603050405020304" pitchFamily="18" charset="0"/>
                <a:cs typeface="Times New Roman" panose="02020603050405020304" pitchFamily="18" charset="0"/>
              </a:rPr>
              <a:t>là</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phần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mở</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rộng</a:t>
            </a:r>
            <a:r>
              <a:rPr lang="en-US" sz="2500" dirty="0">
                <a:solidFill>
                  <a:schemeClr val="tx1"/>
                </a:solidFill>
                <a:latin typeface="Times New Roman" panose="02020603050405020304" pitchFamily="18" charset="0"/>
                <a:cs typeface="Times New Roman" panose="02020603050405020304" pitchFamily="18" charset="0"/>
              </a:rPr>
              <a:t> </a:t>
            </a:r>
            <a:r>
              <a:rPr lang="en-US" sz="2500" b="1" dirty="0" err="1">
                <a:solidFill>
                  <a:schemeClr val="tx1"/>
                </a:solidFill>
                <a:latin typeface="Times New Roman" panose="02020603050405020304" pitchFamily="18" charset="0"/>
                <a:cs typeface="Times New Roman" panose="02020603050405020304" pitchFamily="18" charset="0"/>
              </a:rPr>
              <a:t>bảo</a:t>
            </a:r>
            <a:r>
              <a:rPr lang="en-US" sz="2500" b="1" dirty="0">
                <a:solidFill>
                  <a:schemeClr val="tx1"/>
                </a:solidFill>
                <a:latin typeface="Times New Roman" panose="02020603050405020304" pitchFamily="18" charset="0"/>
                <a:cs typeface="Times New Roman" panose="02020603050405020304" pitchFamily="18" charset="0"/>
              </a:rPr>
              <a:t> </a:t>
            </a:r>
            <a:r>
              <a:rPr lang="en-US" sz="2500" b="1" dirty="0" err="1">
                <a:solidFill>
                  <a:schemeClr val="tx1"/>
                </a:solidFill>
                <a:latin typeface="Times New Roman" panose="02020603050405020304" pitchFamily="18" charset="0"/>
                <a:cs typeface="Times New Roman" panose="02020603050405020304" pitchFamily="18" charset="0"/>
              </a:rPr>
              <a:t>mật</a:t>
            </a:r>
            <a:r>
              <a:rPr lang="en-US" sz="2500" b="1"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của</a:t>
            </a:r>
            <a:r>
              <a:rPr lang="en-US" sz="2500" dirty="0">
                <a:solidFill>
                  <a:schemeClr val="tx1"/>
                </a:solidFill>
                <a:latin typeface="Times New Roman" panose="02020603050405020304" pitchFamily="18" charset="0"/>
                <a:cs typeface="Times New Roman" panose="02020603050405020304" pitchFamily="18" charset="0"/>
              </a:rPr>
              <a:t> HTTP. Website </a:t>
            </a:r>
            <a:r>
              <a:rPr lang="en-US" sz="2500" dirty="0" err="1">
                <a:solidFill>
                  <a:schemeClr val="tx1"/>
                </a:solidFill>
                <a:latin typeface="Times New Roman" panose="02020603050405020304" pitchFamily="18" charset="0"/>
                <a:cs typeface="Times New Roman" panose="02020603050405020304" pitchFamily="18" charset="0"/>
              </a:rPr>
              <a:t>được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cài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đặt</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chứng</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chỉ</a:t>
            </a:r>
            <a:r>
              <a:rPr lang="en-US" sz="2500" dirty="0">
                <a:solidFill>
                  <a:schemeClr val="tx1"/>
                </a:solidFill>
                <a:latin typeface="Times New Roman" panose="02020603050405020304" pitchFamily="18" charset="0"/>
                <a:cs typeface="Times New Roman" panose="02020603050405020304" pitchFamily="18" charset="0"/>
              </a:rPr>
              <a:t> SSL/TLS </a:t>
            </a:r>
            <a:r>
              <a:rPr lang="en-US" sz="2500" dirty="0" err="1">
                <a:solidFill>
                  <a:schemeClr val="tx1"/>
                </a:solidFill>
                <a:latin typeface="Times New Roman" panose="02020603050405020304" pitchFamily="18" charset="0"/>
                <a:cs typeface="Times New Roman" panose="02020603050405020304" pitchFamily="18" charset="0"/>
              </a:rPr>
              <a:t>có</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thể</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dùng</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gaio</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thức</a:t>
            </a:r>
            <a:r>
              <a:rPr lang="en-US" sz="2500" dirty="0">
                <a:solidFill>
                  <a:schemeClr val="tx1"/>
                </a:solidFill>
                <a:latin typeface="Times New Roman" panose="02020603050405020304" pitchFamily="18" charset="0"/>
                <a:cs typeface="Times New Roman" panose="02020603050405020304" pitchFamily="18" charset="0"/>
              </a:rPr>
              <a:t> HTTPS </a:t>
            </a:r>
            <a:r>
              <a:rPr lang="en-US" sz="2500" dirty="0" err="1">
                <a:solidFill>
                  <a:schemeClr val="tx1"/>
                </a:solidFill>
                <a:latin typeface="Times New Roman" panose="02020603050405020304" pitchFamily="18" charset="0"/>
                <a:cs typeface="Times New Roman" panose="02020603050405020304" pitchFamily="18" charset="0"/>
              </a:rPr>
              <a:t>để</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thiết</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lập</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kênh</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kết</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nối</a:t>
            </a:r>
            <a:r>
              <a:rPr lang="en-US" sz="2500" dirty="0">
                <a:solidFill>
                  <a:schemeClr val="tx1"/>
                </a:solidFill>
                <a:latin typeface="Times New Roman" panose="02020603050405020304" pitchFamily="18" charset="0"/>
                <a:cs typeface="Times New Roman" panose="02020603050405020304" pitchFamily="18" charset="0"/>
              </a:rPr>
              <a:t> an </a:t>
            </a:r>
            <a:r>
              <a:rPr lang="en-US" sz="2500" dirty="0" err="1">
                <a:solidFill>
                  <a:schemeClr val="tx1"/>
                </a:solidFill>
                <a:latin typeface="Times New Roman" panose="02020603050405020304" pitchFamily="18" charset="0"/>
                <a:cs typeface="Times New Roman" panose="02020603050405020304" pitchFamily="18" charset="0"/>
              </a:rPr>
              <a:t>toàn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tới</a:t>
            </a:r>
            <a:r>
              <a:rPr lang="en-US" sz="2500" dirty="0">
                <a:solidFill>
                  <a:schemeClr val="tx1"/>
                </a:solidFill>
                <a:latin typeface="Times New Roman" panose="02020603050405020304" pitchFamily="18" charset="0"/>
                <a:cs typeface="Times New Roman" panose="02020603050405020304" pitchFamily="18" charset="0"/>
              </a:rPr>
              <a:t> server. </a:t>
            </a:r>
            <a:r>
              <a:rPr lang="en-US" sz="2500" dirty="0" err="1">
                <a:solidFill>
                  <a:schemeClr val="tx1"/>
                </a:solidFill>
                <a:latin typeface="Times New Roman" panose="02020603050405020304" pitchFamily="18" charset="0"/>
                <a:cs typeface="Times New Roman" panose="02020603050405020304" pitchFamily="18" charset="0"/>
              </a:rPr>
              <a:t>Tóm</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lại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các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điều</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cơ</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bản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bạn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cần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nắm</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rõ</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về</a:t>
            </a:r>
            <a:r>
              <a:rPr lang="en-US" sz="2500" dirty="0">
                <a:solidFill>
                  <a:schemeClr val="tx1"/>
                </a:solidFill>
                <a:latin typeface="Times New Roman" panose="02020603050405020304" pitchFamily="18" charset="0"/>
                <a:cs typeface="Times New Roman" panose="02020603050405020304" pitchFamily="18" charset="0"/>
              </a:rPr>
              <a:t> SSL </a:t>
            </a:r>
            <a:r>
              <a:rPr lang="en-US" sz="2500" dirty="0" err="1">
                <a:solidFill>
                  <a:schemeClr val="tx1"/>
                </a:solidFill>
                <a:latin typeface="Times New Roman" panose="02020603050405020304" pitchFamily="18" charset="0"/>
                <a:cs typeface="Times New Roman" panose="02020603050405020304" pitchFamily="18" charset="0"/>
              </a:rPr>
              <a:t>là</a:t>
            </a:r>
            <a:r>
              <a:rPr lang="en-US" sz="2500" dirty="0">
                <a:solidFill>
                  <a:schemeClr val="tx1"/>
                </a:solidFill>
                <a:latin typeface="Times New Roman" panose="02020603050405020304" pitchFamily="18" charset="0"/>
                <a:cs typeface="Times New Roman" panose="02020603050405020304" pitchFamily="18" charset="0"/>
              </a:rPr>
              <a:t>:</a:t>
            </a:r>
          </a:p>
        </p:txBody>
      </p:sp>
      <p:sp>
        <p:nvSpPr>
          <p:cNvPr id="10" name="Rectangle: Rounded Corners 9">
            <a:extLst>
              <a:ext uri="{FF2B5EF4-FFF2-40B4-BE49-F238E27FC236}">
                <a16:creationId xmlns:a16="http://schemas.microsoft.com/office/drawing/2014/main" id="{9AC00A2D-7E00-49AD-B5FD-197DFE783352}"/>
              </a:ext>
            </a:extLst>
          </p:cNvPr>
          <p:cNvSpPr/>
          <p:nvPr/>
        </p:nvSpPr>
        <p:spPr>
          <a:xfrm>
            <a:off x="1095150" y="1907710"/>
            <a:ext cx="6953694" cy="1925252"/>
          </a:xfrm>
          <a:prstGeom prst="roundRect">
            <a:avLst>
              <a:gd name="adj" fmla="val 29487"/>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gn="just">
              <a:lnSpc>
                <a:spcPct val="107000"/>
              </a:lnSpc>
              <a:spcAft>
                <a:spcPts val="800"/>
              </a:spcAft>
              <a:buSzPts val="1000"/>
              <a:buFont typeface="Wingdings" panose="05000000000000000000" pitchFamily="2" charset="2"/>
              <a:buChar char="Ø"/>
              <a:tabLst>
                <a:tab pos="457200" algn="l"/>
              </a:tabLst>
            </a:pP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SSL/TLS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nhạy</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thanh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đăng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p>
        </p:txBody>
      </p:sp>
      <p:sp>
        <p:nvSpPr>
          <p:cNvPr id="11" name="Rectangle: Rounded Corners 10">
            <a:extLst>
              <a:ext uri="{FF2B5EF4-FFF2-40B4-BE49-F238E27FC236}">
                <a16:creationId xmlns:a16="http://schemas.microsoft.com/office/drawing/2014/main" id="{5C1B1778-5B76-4B32-835E-7FE5D27B527B}"/>
              </a:ext>
            </a:extLst>
          </p:cNvPr>
          <p:cNvSpPr/>
          <p:nvPr/>
        </p:nvSpPr>
        <p:spPr>
          <a:xfrm>
            <a:off x="1095149" y="1979620"/>
            <a:ext cx="6953694" cy="2831184"/>
          </a:xfrm>
          <a:prstGeom prst="roundRect">
            <a:avLst>
              <a:gd name="adj" fmla="val 29487"/>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buSzPts val="1000"/>
              <a:buFont typeface="Wingdings" panose="05000000000000000000" pitchFamily="2" charset="2"/>
              <a:buChar char="Ø"/>
              <a:tabLst>
                <a:tab pos="457200" algn="l"/>
              </a:tabLst>
            </a:pP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Nó</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thay</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thế</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phướng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pháp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dạng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plain text,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văn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loại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truyền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internet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nên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mã</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hóa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khiến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bên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3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xâm</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nhập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bào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cắp</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hay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chỉnh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sửa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9AE06D2D-CAA9-484C-9ED8-5E756BC473F9}"/>
              </a:ext>
            </a:extLst>
          </p:cNvPr>
          <p:cNvSpPr/>
          <p:nvPr/>
        </p:nvSpPr>
        <p:spPr>
          <a:xfrm>
            <a:off x="801571" y="1899570"/>
            <a:ext cx="7540851" cy="2991284"/>
          </a:xfrm>
          <a:prstGeom prst="roundRect">
            <a:avLst>
              <a:gd name="adj" fmla="val 1188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lvl="0" indent="-342900">
              <a:lnSpc>
                <a:spcPct val="107000"/>
              </a:lnSpc>
              <a:spcAft>
                <a:spcPts val="800"/>
              </a:spcAft>
              <a:buSzPts val="1000"/>
              <a:buFont typeface="Wingdings" panose="05000000000000000000" pitchFamily="2" charset="2"/>
              <a:buChar char="Ø"/>
              <a:tabLst>
                <a:tab pos="457200" algn="l"/>
              </a:tabLst>
            </a:pP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Hầu</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hết</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đều</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quen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chứng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SSL/TLS,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bởi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lớn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webmaster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nghiêm</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túc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vệ</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người</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Wingdings" panose="05000000000000000000" pitchFamily="2" charset="2"/>
              <a:buChar char="Ø"/>
              <a:tabLst>
                <a:tab pos="457200" algn="l"/>
              </a:tabLst>
            </a:pP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Bạn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website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đang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chứng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mật</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SSL/TLS hay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giản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bằng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cách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nhìn</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icon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URL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ngay</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thanh</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địa</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5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chỉ</a:t>
            </a:r>
            <a:r>
              <a:rPr lang="en-US" sz="25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5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927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26"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wipe(down)">
                                      <p:cBhvr>
                                        <p:cTn id="16" dur="580">
                                          <p:stCondLst>
                                            <p:cond delay="0"/>
                                          </p:stCondLst>
                                        </p:cTn>
                                        <p:tgtEl>
                                          <p:spTgt spid="1026"/>
                                        </p:tgtEl>
                                      </p:cBhvr>
                                    </p:animEffect>
                                    <p:anim calcmode="lin" valueType="num">
                                      <p:cBhvr>
                                        <p:cTn id="17"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2" dur="26">
                                          <p:stCondLst>
                                            <p:cond delay="650"/>
                                          </p:stCondLst>
                                        </p:cTn>
                                        <p:tgtEl>
                                          <p:spTgt spid="1026"/>
                                        </p:tgtEl>
                                      </p:cBhvr>
                                      <p:to x="100000" y="60000"/>
                                    </p:animScale>
                                    <p:animScale>
                                      <p:cBhvr>
                                        <p:cTn id="23" dur="166" decel="50000">
                                          <p:stCondLst>
                                            <p:cond delay="676"/>
                                          </p:stCondLst>
                                        </p:cTn>
                                        <p:tgtEl>
                                          <p:spTgt spid="1026"/>
                                        </p:tgtEl>
                                      </p:cBhvr>
                                      <p:to x="100000" y="100000"/>
                                    </p:animScale>
                                    <p:animScale>
                                      <p:cBhvr>
                                        <p:cTn id="24" dur="26">
                                          <p:stCondLst>
                                            <p:cond delay="1312"/>
                                          </p:stCondLst>
                                        </p:cTn>
                                        <p:tgtEl>
                                          <p:spTgt spid="1026"/>
                                        </p:tgtEl>
                                      </p:cBhvr>
                                      <p:to x="100000" y="80000"/>
                                    </p:animScale>
                                    <p:animScale>
                                      <p:cBhvr>
                                        <p:cTn id="25" dur="166" decel="50000">
                                          <p:stCondLst>
                                            <p:cond delay="1338"/>
                                          </p:stCondLst>
                                        </p:cTn>
                                        <p:tgtEl>
                                          <p:spTgt spid="1026"/>
                                        </p:tgtEl>
                                      </p:cBhvr>
                                      <p:to x="100000" y="100000"/>
                                    </p:animScale>
                                    <p:animScale>
                                      <p:cBhvr>
                                        <p:cTn id="26" dur="26">
                                          <p:stCondLst>
                                            <p:cond delay="1642"/>
                                          </p:stCondLst>
                                        </p:cTn>
                                        <p:tgtEl>
                                          <p:spTgt spid="1026"/>
                                        </p:tgtEl>
                                      </p:cBhvr>
                                      <p:to x="100000" y="90000"/>
                                    </p:animScale>
                                    <p:animScale>
                                      <p:cBhvr>
                                        <p:cTn id="27" dur="166" decel="50000">
                                          <p:stCondLst>
                                            <p:cond delay="1668"/>
                                          </p:stCondLst>
                                        </p:cTn>
                                        <p:tgtEl>
                                          <p:spTgt spid="1026"/>
                                        </p:tgtEl>
                                      </p:cBhvr>
                                      <p:to x="100000" y="100000"/>
                                    </p:animScale>
                                    <p:animScale>
                                      <p:cBhvr>
                                        <p:cTn id="28" dur="26">
                                          <p:stCondLst>
                                            <p:cond delay="1808"/>
                                          </p:stCondLst>
                                        </p:cTn>
                                        <p:tgtEl>
                                          <p:spTgt spid="1026"/>
                                        </p:tgtEl>
                                      </p:cBhvr>
                                      <p:to x="100000" y="95000"/>
                                    </p:animScale>
                                    <p:animScale>
                                      <p:cBhvr>
                                        <p:cTn id="29" dur="166" decel="50000">
                                          <p:stCondLst>
                                            <p:cond delay="1834"/>
                                          </p:stCondLst>
                                        </p:cTn>
                                        <p:tgtEl>
                                          <p:spTgt spid="1026"/>
                                        </p:tgtEl>
                                      </p:cBhvr>
                                      <p:to x="100000" y="100000"/>
                                    </p:animScale>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grpId="1" nodeType="clickEffect">
                                  <p:stCondLst>
                                    <p:cond delay="0"/>
                                  </p:stCondLst>
                                  <p:childTnLst>
                                    <p:animEffect transition="out" filter="randombar(horizontal)">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grpId="1" nodeType="clickEffect">
                                  <p:stCondLst>
                                    <p:cond delay="0"/>
                                  </p:stCondLst>
                                  <p:childTnLst>
                                    <p:animEffect transition="out" filter="randombar(horizontal)">
                                      <p:cBhvr>
                                        <p:cTn id="41" dur="500"/>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xit" presetSubtype="10" fill="hold" grpId="1" nodeType="clickEffect">
                                  <p:stCondLst>
                                    <p:cond delay="0"/>
                                  </p:stCondLst>
                                  <p:childTnLst>
                                    <p:animEffect transition="out" filter="randombar(horizontal)">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xit" presetSubtype="10" fill="hold" grpId="1" nodeType="clickEffect">
                                  <p:stCondLst>
                                    <p:cond delay="0"/>
                                  </p:stCondLst>
                                  <p:childTnLst>
                                    <p:animEffect transition="out" filter="randombar(horizontal)">
                                      <p:cBhvr>
                                        <p:cTn id="57" dur="500"/>
                                        <p:tgtEl>
                                          <p:spTgt spid="11"/>
                                        </p:tgtEl>
                                      </p:cBhvr>
                                    </p:animEffect>
                                    <p:set>
                                      <p:cBhvr>
                                        <p:cTn id="58" dur="1" fill="hold">
                                          <p:stCondLst>
                                            <p:cond delay="499"/>
                                          </p:stCondLst>
                                        </p:cTn>
                                        <p:tgtEl>
                                          <p:spTgt spid="11"/>
                                        </p:tgtEl>
                                        <p:attrNameLst>
                                          <p:attrName>style.visibility</p:attrName>
                                        </p:attrNameLst>
                                      </p:cBhvr>
                                      <p:to>
                                        <p:strVal val="hidden"/>
                                      </p:to>
                                    </p:se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xit" presetSubtype="10" fill="hold" grpId="1" nodeType="clickEffect">
                                  <p:stCondLst>
                                    <p:cond delay="0"/>
                                  </p:stCondLst>
                                  <p:childTnLst>
                                    <p:animEffect transition="out" filter="randombar(horizontal)">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2" grpId="0" animBg="1"/>
      <p:bldP spid="2" grpId="1" animBg="1"/>
      <p:bldP spid="9" grpId="0" animBg="1"/>
      <p:bldP spid="9" grpId="1" animBg="1"/>
      <p:bldP spid="10" grpId="0" animBg="1"/>
      <p:bldP spid="10" grpId="1" animBg="1"/>
      <p:bldP spid="11" grpId="0" animBg="1"/>
      <p:bldP spid="11" grpId="1" animBg="1"/>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5" name="Google Shape;83;p18">
            <a:extLst>
              <a:ext uri="{FF2B5EF4-FFF2-40B4-BE49-F238E27FC236}">
                <a16:creationId xmlns:a16="http://schemas.microsoft.com/office/drawing/2014/main" id="{BA9C3640-D1E1-499C-8B5A-AB52FBA95821}"/>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395171" y="1164089"/>
            <a:ext cx="5069673"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Tại</a:t>
            </a:r>
            <a:r>
              <a:rPr lang="en-US" sz="2800" dirty="0">
                <a:solidFill>
                  <a:schemeClr val="bg1"/>
                </a:solidFill>
                <a:latin typeface="Times New Roman" panose="02020603050405020304" pitchFamily="18" charset="0"/>
                <a:cs typeface="Times New Roman" panose="02020603050405020304" pitchFamily="18" charset="0"/>
              </a:rPr>
              <a:t> Sao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HTTPS?</a:t>
            </a:r>
            <a:endParaRPr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7C1C0C4-41A6-4791-9BE2-FC2AAFEC0AF2}"/>
              </a:ext>
            </a:extLst>
          </p:cNvPr>
          <p:cNvSpPr/>
          <p:nvPr/>
        </p:nvSpPr>
        <p:spPr>
          <a:xfrm>
            <a:off x="801571" y="2463800"/>
            <a:ext cx="7540851" cy="2427054"/>
          </a:xfrm>
          <a:prstGeom prst="roundRect">
            <a:avLst>
              <a:gd name="adj" fmla="val 1188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en-US" sz="2500" dirty="0">
                <a:solidFill>
                  <a:schemeClr val="tx1"/>
                </a:solidFill>
                <a:latin typeface="Times New Roman" panose="02020603050405020304" pitchFamily="18" charset="0"/>
                <a:cs typeface="Times New Roman" panose="02020603050405020304" pitchFamily="18" charset="0"/>
              </a:rPr>
              <a:t>Giao </a:t>
            </a:r>
            <a:r>
              <a:rPr lang="en-US" sz="2500" dirty="0" err="1">
                <a:solidFill>
                  <a:schemeClr val="tx1"/>
                </a:solidFill>
                <a:latin typeface="Times New Roman" panose="02020603050405020304" pitchFamily="18" charset="0"/>
                <a:cs typeface="Times New Roman" panose="02020603050405020304" pitchFamily="18" charset="0"/>
              </a:rPr>
              <a:t>thức</a:t>
            </a:r>
            <a:r>
              <a:rPr lang="en-US" sz="2500" dirty="0">
                <a:solidFill>
                  <a:schemeClr val="tx1"/>
                </a:solidFill>
                <a:latin typeface="Times New Roman" panose="02020603050405020304" pitchFamily="18" charset="0"/>
                <a:cs typeface="Times New Roman" panose="02020603050405020304" pitchFamily="18" charset="0"/>
              </a:rPr>
              <a:t> HTTPS </a:t>
            </a:r>
            <a:r>
              <a:rPr lang="en-US" sz="2500" dirty="0" err="1">
                <a:solidFill>
                  <a:schemeClr val="tx1"/>
                </a:solidFill>
                <a:latin typeface="Times New Roman" panose="02020603050405020304" pitchFamily="18" charset="0"/>
                <a:cs typeface="Times New Roman" panose="02020603050405020304" pitchFamily="18" charset="0"/>
              </a:rPr>
              <a:t>đảm</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bảo</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các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thông</a:t>
            </a:r>
            <a:r>
              <a:rPr lang="en-US" sz="2500" dirty="0">
                <a:solidFill>
                  <a:schemeClr val="tx1"/>
                </a:solidFill>
                <a:latin typeface="Times New Roman" panose="02020603050405020304" pitchFamily="18" charset="0"/>
                <a:cs typeface="Times New Roman" panose="02020603050405020304" pitchFamily="18" charset="0"/>
              </a:rPr>
              <a:t> tin </a:t>
            </a:r>
            <a:r>
              <a:rPr lang="en-US" sz="2500" dirty="0" err="1">
                <a:solidFill>
                  <a:schemeClr val="tx1"/>
                </a:solidFill>
                <a:latin typeface="Times New Roman" panose="02020603050405020304" pitchFamily="18" charset="0"/>
                <a:cs typeface="Times New Roman" panose="02020603050405020304" pitchFamily="18" charset="0"/>
              </a:rPr>
              <a:t>trao</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đổi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giữa</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máy</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khách</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và</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máy</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chủ</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không</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bị</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bên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thứ</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ba</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đọc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được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nhờ</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phương</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thức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mã</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hóa</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Nếu</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bạn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tiến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hành</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truy</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cập</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một</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trang</a:t>
            </a:r>
            <a:r>
              <a:rPr lang="en-US" sz="2500" dirty="0">
                <a:solidFill>
                  <a:schemeClr val="tx1"/>
                </a:solidFill>
                <a:latin typeface="Times New Roman" panose="02020603050405020304" pitchFamily="18" charset="0"/>
                <a:cs typeface="Times New Roman" panose="02020603050405020304" pitchFamily="18" charset="0"/>
              </a:rPr>
              <a:t> web </a:t>
            </a:r>
            <a:r>
              <a:rPr lang="en-US" sz="2500" dirty="0" err="1">
                <a:solidFill>
                  <a:schemeClr val="tx1"/>
                </a:solidFill>
                <a:latin typeface="Times New Roman" panose="02020603050405020304" pitchFamily="18" charset="0"/>
                <a:cs typeface="Times New Roman" panose="02020603050405020304" pitchFamily="18" charset="0"/>
              </a:rPr>
              <a:t>được</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cài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đặt</a:t>
            </a:r>
            <a:r>
              <a:rPr lang="en-US" sz="2500" dirty="0">
                <a:solidFill>
                  <a:schemeClr val="tx1"/>
                </a:solidFill>
                <a:latin typeface="Times New Roman" panose="02020603050405020304" pitchFamily="18" charset="0"/>
                <a:cs typeface="Times New Roman" panose="02020603050405020304" pitchFamily="18" charset="0"/>
              </a:rPr>
              <a:t> HTTPS, </a:t>
            </a:r>
            <a:r>
              <a:rPr lang="en-US" sz="2500" dirty="0" err="1">
                <a:solidFill>
                  <a:schemeClr val="tx1"/>
                </a:solidFill>
                <a:latin typeface="Times New Roman" panose="02020603050405020304" pitchFamily="18" charset="0"/>
                <a:cs typeface="Times New Roman" panose="02020603050405020304" pitchFamily="18" charset="0"/>
              </a:rPr>
              <a:t>người</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dùng</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có</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thể</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bị</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tấn</a:t>
            </a:r>
            <a:r>
              <a:rPr lang="en-US" sz="2500" dirty="0">
                <a:solidFill>
                  <a:schemeClr val="tx1"/>
                </a:solidFill>
                <a:latin typeface="Times New Roman" panose="02020603050405020304" pitchFamily="18" charset="0"/>
                <a:cs typeface="Times New Roman" panose="02020603050405020304" pitchFamily="18" charset="0"/>
              </a:rPr>
              <a:t> </a:t>
            </a:r>
            <a:r>
              <a:rPr lang="en-US" sz="2500" dirty="0" err="1">
                <a:solidFill>
                  <a:schemeClr val="tx1"/>
                </a:solidFill>
                <a:latin typeface="Times New Roman" panose="02020603050405020304" pitchFamily="18" charset="0"/>
                <a:cs typeface="Times New Roman" panose="02020603050405020304" pitchFamily="18" charset="0"/>
              </a:rPr>
              <a:t>công</a:t>
            </a:r>
            <a:r>
              <a:rPr lang="en-US" sz="2500" dirty="0">
                <a:solidFill>
                  <a:schemeClr val="tx1"/>
                </a:solidFill>
                <a:latin typeface="Times New Roman" panose="02020603050405020304" pitchFamily="18" charset="0"/>
                <a:cs typeface="Times New Roman" panose="02020603050405020304" pitchFamily="18" charset="0"/>
              </a:rPr>
              <a:t> sniffing. </a:t>
            </a:r>
          </a:p>
        </p:txBody>
      </p:sp>
      <p:sp>
        <p:nvSpPr>
          <p:cNvPr id="3" name="Rectangle: Diagonal Corners Snipped 2">
            <a:extLst>
              <a:ext uri="{FF2B5EF4-FFF2-40B4-BE49-F238E27FC236}">
                <a16:creationId xmlns:a16="http://schemas.microsoft.com/office/drawing/2014/main" id="{86C754A6-97EE-4268-9805-5660A9020873}"/>
              </a:ext>
            </a:extLst>
          </p:cNvPr>
          <p:cNvSpPr/>
          <p:nvPr/>
        </p:nvSpPr>
        <p:spPr>
          <a:xfrm>
            <a:off x="801571" y="1899569"/>
            <a:ext cx="5867400" cy="393700"/>
          </a:xfrm>
          <a:prstGeom prst="snip2Diag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bg1"/>
                </a:solidFill>
                <a:latin typeface="Times New Roman" panose="02020603050405020304" pitchFamily="18" charset="0"/>
                <a:cs typeface="Times New Roman" panose="02020603050405020304" pitchFamily="18" charset="0"/>
              </a:rPr>
              <a:t>HTTPS </a:t>
            </a:r>
            <a:r>
              <a:rPr lang="en-US" sz="2500" b="1" dirty="0" err="1">
                <a:solidFill>
                  <a:schemeClr val="bg1"/>
                </a:solidFill>
                <a:latin typeface="Times New Roman" panose="02020603050405020304" pitchFamily="18" charset="0"/>
                <a:cs typeface="Times New Roman" panose="02020603050405020304" pitchFamily="18" charset="0"/>
              </a:rPr>
              <a:t>bảo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mật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tốt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thông</a:t>
            </a:r>
            <a:r>
              <a:rPr lang="en-US" sz="2500" b="1" dirty="0">
                <a:solidFill>
                  <a:schemeClr val="bg1"/>
                </a:solidFill>
                <a:latin typeface="Times New Roman" panose="02020603050405020304" pitchFamily="18" charset="0"/>
                <a:cs typeface="Times New Roman" panose="02020603050405020304" pitchFamily="18" charset="0"/>
              </a:rPr>
              <a:t> tin </a:t>
            </a:r>
            <a:r>
              <a:rPr lang="en-US" sz="2500" b="1" dirty="0" err="1">
                <a:solidFill>
                  <a:schemeClr val="bg1"/>
                </a:solidFill>
                <a:latin typeface="Times New Roman" panose="02020603050405020304" pitchFamily="18" charset="0"/>
                <a:cs typeface="Times New Roman" panose="02020603050405020304" pitchFamily="18" charset="0"/>
              </a:rPr>
              <a:t>người</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dùng</a:t>
            </a:r>
            <a:endParaRPr lang="en-US" sz="25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7B590128-8522-4499-BFCD-0CC73D3370E1}"/>
              </a:ext>
            </a:extLst>
          </p:cNvPr>
          <p:cNvSpPr/>
          <p:nvPr/>
        </p:nvSpPr>
        <p:spPr>
          <a:xfrm>
            <a:off x="801571" y="2488450"/>
            <a:ext cx="7540851" cy="2427054"/>
          </a:xfrm>
          <a:prstGeom prst="roundRect">
            <a:avLst>
              <a:gd name="adj" fmla="val 1188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vi-VN" sz="2500" dirty="0">
                <a:solidFill>
                  <a:schemeClr val="tx1"/>
                </a:solidFill>
                <a:latin typeface="+mj-lt"/>
              </a:rPr>
              <a:t>Người đánh cắp thông tin có thể chen ngang vào kết nối giữa máy chủ và máy khách để lấy toàn bộ dữ liệu từ email, thẻ tín dụng, password…cùng các thông tin sẵn có trên web. Hoặc những thao tác trên website của người dùng có thể bị ghi lại mà không hề hay biết.</a:t>
            </a:r>
          </a:p>
        </p:txBody>
      </p:sp>
      <p:sp>
        <p:nvSpPr>
          <p:cNvPr id="8" name="Rectangle: Rounded Corners 7">
            <a:extLst>
              <a:ext uri="{FF2B5EF4-FFF2-40B4-BE49-F238E27FC236}">
                <a16:creationId xmlns:a16="http://schemas.microsoft.com/office/drawing/2014/main" id="{4CBCD729-34A9-41EE-826D-EDE49D436DFA}"/>
              </a:ext>
            </a:extLst>
          </p:cNvPr>
          <p:cNvSpPr/>
          <p:nvPr/>
        </p:nvSpPr>
        <p:spPr>
          <a:xfrm>
            <a:off x="801570" y="2519249"/>
            <a:ext cx="7540851" cy="1633651"/>
          </a:xfrm>
          <a:prstGeom prst="roundRect">
            <a:avLst>
              <a:gd name="adj" fmla="val 1188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ü"/>
            </a:pPr>
            <a:r>
              <a:rPr lang="vi-VN" sz="2500" dirty="0">
                <a:solidFill>
                  <a:schemeClr val="tx1"/>
                </a:solidFill>
                <a:latin typeface="+mj-lt"/>
              </a:rPr>
              <a:t>Sử dụng giao thức HTTPS, bạn có thể tin tưởng các thông điệp chuyển tải sẽ luôn trong trạng thái nguyên vẹn, không bị chỉnh sửa và sai lệch với dữ liệu ban đầu.</a:t>
            </a:r>
          </a:p>
        </p:txBody>
      </p:sp>
    </p:spTree>
    <p:extLst>
      <p:ext uri="{BB962C8B-B14F-4D97-AF65-F5344CB8AC3E}">
        <p14:creationId xmlns:p14="http://schemas.microsoft.com/office/powerpoint/2010/main" val="19810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grpId="1" nodeType="clickEffect">
                                  <p:stCondLst>
                                    <p:cond delay="0"/>
                                  </p:stCondLst>
                                  <p:childTnLst>
                                    <p:animEffect transition="out" filter="randombar(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xit" presetSubtype="10" fill="hold" grpId="1" nodeType="clickEffect">
                                  <p:stCondLst>
                                    <p:cond delay="0"/>
                                  </p:stCondLst>
                                  <p:childTnLst>
                                    <p:animEffect transition="out" filter="randombar(horizontal)">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 grpId="0" animBg="1"/>
      <p:bldP spid="6" grpId="1" animBg="1"/>
      <p:bldP spid="3" grpId="0"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5" name="Google Shape;83;p18">
            <a:extLst>
              <a:ext uri="{FF2B5EF4-FFF2-40B4-BE49-F238E27FC236}">
                <a16:creationId xmlns:a16="http://schemas.microsoft.com/office/drawing/2014/main" id="{BA9C3640-D1E1-499C-8B5A-AB52FBA95821}"/>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395171" y="1164089"/>
            <a:ext cx="5069673"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Tại</a:t>
            </a:r>
            <a:r>
              <a:rPr lang="en-US" sz="2800" dirty="0">
                <a:solidFill>
                  <a:schemeClr val="bg1"/>
                </a:solidFill>
                <a:latin typeface="Times New Roman" panose="02020603050405020304" pitchFamily="18" charset="0"/>
                <a:cs typeface="Times New Roman" panose="02020603050405020304" pitchFamily="18" charset="0"/>
              </a:rPr>
              <a:t> Sao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HTTPS?</a:t>
            </a:r>
            <a:endParaRPr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7C1C0C4-41A6-4791-9BE2-FC2AAFEC0AF2}"/>
              </a:ext>
            </a:extLst>
          </p:cNvPr>
          <p:cNvSpPr/>
          <p:nvPr/>
        </p:nvSpPr>
        <p:spPr>
          <a:xfrm>
            <a:off x="508735" y="2402266"/>
            <a:ext cx="8126529" cy="2590800"/>
          </a:xfrm>
          <a:prstGeom prst="roundRect">
            <a:avLst>
              <a:gd name="adj" fmla="val 1857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500" dirty="0">
                <a:solidFill>
                  <a:schemeClr val="tx1"/>
                </a:solidFill>
                <a:latin typeface="+mj-lt"/>
              </a:rPr>
              <a:t>Thực tế cho thấy, bất cứ server nào cũng có thể là server của bạn để lấy cắp thông tin của người dùng. Nếu dùng giao thức HTTPS, trình duyệt trên máy khách sẽ được yêu cầu kiểm tra chứng chỉ SSL từ máy chủ trước khi dữ liệu giữa máy chủ và máy khách được mã hóa để trao đổi. Đặc biệt chứng chỉ TSL/SSL sẽ giúp website của bạn được xác minh là chính chủ.</a:t>
            </a:r>
          </a:p>
        </p:txBody>
      </p:sp>
      <p:sp>
        <p:nvSpPr>
          <p:cNvPr id="3" name="Rectangle: Diagonal Corners Snipped 2">
            <a:extLst>
              <a:ext uri="{FF2B5EF4-FFF2-40B4-BE49-F238E27FC236}">
                <a16:creationId xmlns:a16="http://schemas.microsoft.com/office/drawing/2014/main" id="{86C754A6-97EE-4268-9805-5660A9020873}"/>
              </a:ext>
            </a:extLst>
          </p:cNvPr>
          <p:cNvSpPr/>
          <p:nvPr/>
        </p:nvSpPr>
        <p:spPr>
          <a:xfrm>
            <a:off x="801571" y="1899569"/>
            <a:ext cx="5867400" cy="393700"/>
          </a:xfrm>
          <a:prstGeom prst="snip2Diag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cs typeface="Times New Roman" panose="02020603050405020304" pitchFamily="18" charset="0"/>
              </a:rPr>
              <a:t>Tránh</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Bị</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Lừa</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Đảo</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Bởi</a:t>
            </a:r>
            <a:r>
              <a:rPr lang="en-US" sz="2500" b="1" dirty="0">
                <a:solidFill>
                  <a:schemeClr val="bg1"/>
                </a:solidFill>
                <a:latin typeface="Times New Roman" panose="02020603050405020304" pitchFamily="18" charset="0"/>
                <a:cs typeface="Times New Roman" panose="02020603050405020304" pitchFamily="18" charset="0"/>
              </a:rPr>
              <a:t> Website </a:t>
            </a:r>
            <a:r>
              <a:rPr lang="en-US" sz="2500" b="1" dirty="0" err="1">
                <a:solidFill>
                  <a:schemeClr val="bg1"/>
                </a:solidFill>
                <a:latin typeface="Times New Roman" panose="02020603050405020304" pitchFamily="18" charset="0"/>
                <a:cs typeface="Times New Roman" panose="02020603050405020304" pitchFamily="18" charset="0"/>
              </a:rPr>
              <a:t>Giả</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Mạo</a:t>
            </a:r>
            <a:endParaRPr lang="en-US" sz="25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803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grpId="1" nodeType="clickEffect">
                                  <p:stCondLst>
                                    <p:cond delay="0"/>
                                  </p:stCondLst>
                                  <p:childTnLst>
                                    <p:animEffect transition="out" filter="randombar(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 grpId="0" animBg="1"/>
      <p:bldP spid="6" grpId="1"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t="-5000" r="-1000" b="-4000"/>
          </a:stretch>
        </a:blipFill>
        <a:effectLst/>
      </p:bgPr>
    </p:bg>
    <p:spTree>
      <p:nvGrpSpPr>
        <p:cNvPr id="1" name="Shape 82"/>
        <p:cNvGrpSpPr/>
        <p:nvPr/>
      </p:nvGrpSpPr>
      <p:grpSpPr>
        <a:xfrm>
          <a:off x="0" y="0"/>
          <a:ext cx="0" cy="0"/>
          <a:chOff x="0" y="0"/>
          <a:chExt cx="0" cy="0"/>
        </a:xfrm>
      </p:grpSpPr>
      <p:sp>
        <p:nvSpPr>
          <p:cNvPr id="5" name="Google Shape;83;p18">
            <a:extLst>
              <a:ext uri="{FF2B5EF4-FFF2-40B4-BE49-F238E27FC236}">
                <a16:creationId xmlns:a16="http://schemas.microsoft.com/office/drawing/2014/main" id="{BA9C3640-D1E1-499C-8B5A-AB52FBA95821}"/>
              </a:ext>
            </a:extLst>
          </p:cNvPr>
          <p:cNvSpPr/>
          <p:nvPr/>
        </p:nvSpPr>
        <p:spPr>
          <a:xfrm>
            <a:off x="2402958" y="450592"/>
            <a:ext cx="4338084" cy="604500"/>
          </a:xfrm>
          <a:prstGeom prst="roundRect">
            <a:avLst>
              <a:gd name="adj" fmla="val 16667"/>
            </a:avLst>
          </a:prstGeom>
          <a:solidFill>
            <a:schemeClr val="bg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4000" b="1" dirty="0">
                <a:solidFill>
                  <a:srgbClr val="FF0000"/>
                </a:solidFill>
                <a:latin typeface="Times New Roman" panose="02020603050405020304" pitchFamily="18" charset="0"/>
                <a:ea typeface="Times New Roman"/>
                <a:cs typeface="Times New Roman" panose="02020603050405020304" pitchFamily="18" charset="0"/>
                <a:sym typeface="Times New Roman"/>
              </a:rPr>
              <a:t>Tổng Quan</a:t>
            </a:r>
            <a:endParaRPr sz="4000" b="1" dirty="0">
              <a:solidFill>
                <a:srgbClr val="FF0000"/>
              </a:solidFill>
              <a:latin typeface="Times New Roman" panose="02020603050405020304" pitchFamily="18" charset="0"/>
              <a:ea typeface="Times New Roman"/>
              <a:cs typeface="Times New Roman" panose="02020603050405020304" pitchFamily="18" charset="0"/>
              <a:sym typeface="Times New Roman"/>
            </a:endParaRPr>
          </a:p>
        </p:txBody>
      </p:sp>
      <p:sp>
        <p:nvSpPr>
          <p:cNvPr id="84" name="Google Shape;84;p18"/>
          <p:cNvSpPr/>
          <p:nvPr/>
        </p:nvSpPr>
        <p:spPr>
          <a:xfrm>
            <a:off x="395171" y="1164089"/>
            <a:ext cx="5069673" cy="626483"/>
          </a:xfrm>
          <a:prstGeom prst="roundRect">
            <a:avLst>
              <a:gd name="adj" fmla="val 50000"/>
            </a:avLst>
          </a:prstGeom>
          <a:solidFill>
            <a:srgbClr val="00B0F0">
              <a:alpha val="52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err="1">
                <a:solidFill>
                  <a:schemeClr val="bg1"/>
                </a:solidFill>
                <a:latin typeface="Times New Roman" panose="02020603050405020304" pitchFamily="18" charset="0"/>
                <a:cs typeface="Times New Roman" panose="02020603050405020304" pitchFamily="18" charset="0"/>
              </a:rPr>
              <a:t>Tại</a:t>
            </a:r>
            <a:r>
              <a:rPr lang="en-US" sz="2800" dirty="0">
                <a:solidFill>
                  <a:schemeClr val="bg1"/>
                </a:solidFill>
                <a:latin typeface="Times New Roman" panose="02020603050405020304" pitchFamily="18" charset="0"/>
                <a:cs typeface="Times New Roman" panose="02020603050405020304" pitchFamily="18" charset="0"/>
              </a:rPr>
              <a:t> Sao </a:t>
            </a:r>
            <a:r>
              <a:rPr lang="en-US" sz="2800" dirty="0" err="1">
                <a:solidFill>
                  <a:schemeClr val="bg1"/>
                </a:solidFill>
                <a:latin typeface="Times New Roman" panose="02020603050405020304" pitchFamily="18" charset="0"/>
                <a:cs typeface="Times New Roman" panose="02020603050405020304" pitchFamily="18" charset="0"/>
              </a:rPr>
              <a:t>Phải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Sử</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Dụng</a:t>
            </a:r>
            <a:r>
              <a:rPr lang="en-US" sz="2800" dirty="0">
                <a:solidFill>
                  <a:schemeClr val="bg1"/>
                </a:solidFill>
                <a:latin typeface="Times New Roman" panose="02020603050405020304" pitchFamily="18" charset="0"/>
                <a:cs typeface="Times New Roman" panose="02020603050405020304" pitchFamily="18" charset="0"/>
              </a:rPr>
              <a:t> HTTPS?</a:t>
            </a:r>
            <a:endParaRPr dirty="0">
              <a:solidFill>
                <a:schemeClr val="bg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97C1C0C4-41A6-4791-9BE2-FC2AAFEC0AF2}"/>
              </a:ext>
            </a:extLst>
          </p:cNvPr>
          <p:cNvSpPr/>
          <p:nvPr/>
        </p:nvSpPr>
        <p:spPr>
          <a:xfrm>
            <a:off x="254367" y="2402266"/>
            <a:ext cx="8635265" cy="2521869"/>
          </a:xfrm>
          <a:prstGeom prst="roundRect">
            <a:avLst>
              <a:gd name="adj" fmla="val 18570"/>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500" dirty="0">
                <a:solidFill>
                  <a:schemeClr val="tx1"/>
                </a:solidFill>
                <a:latin typeface="+mj-lt"/>
              </a:rPr>
              <a:t>Google đã thông báo sẽ đẩy nhanh các xếp hạng tìm kiếm với các website sử dụng giao thức HTTPS. Điều này đồng nghĩa là các trang web chưa chuyển đổi sẽ bị hạn chế lợi thế cạnh tranh với các website HTTPS. Vậy nên nếu doanh nghiệp/tổ chức của bạn đang tiến hành SEO qua Google thì đừng quên chuyển đổi sang HTTPS từ bây giờ.</a:t>
            </a:r>
          </a:p>
        </p:txBody>
      </p:sp>
      <p:sp>
        <p:nvSpPr>
          <p:cNvPr id="3" name="Rectangle: Diagonal Corners Snipped 2">
            <a:extLst>
              <a:ext uri="{FF2B5EF4-FFF2-40B4-BE49-F238E27FC236}">
                <a16:creationId xmlns:a16="http://schemas.microsoft.com/office/drawing/2014/main" id="{86C754A6-97EE-4268-9805-5660A9020873}"/>
              </a:ext>
            </a:extLst>
          </p:cNvPr>
          <p:cNvSpPr/>
          <p:nvPr/>
        </p:nvSpPr>
        <p:spPr>
          <a:xfrm>
            <a:off x="801571" y="1899569"/>
            <a:ext cx="3452929" cy="393700"/>
          </a:xfrm>
          <a:prstGeom prst="snip2Diag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err="1">
                <a:solidFill>
                  <a:schemeClr val="bg1"/>
                </a:solidFill>
                <a:latin typeface="Times New Roman" panose="02020603050405020304" pitchFamily="18" charset="0"/>
                <a:cs typeface="Times New Roman" panose="02020603050405020304" pitchFamily="18" charset="0"/>
              </a:rPr>
              <a:t>Rất</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Hiệu</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Quả</a:t>
            </a:r>
            <a:r>
              <a:rPr lang="en-US" sz="2500" b="1" dirty="0">
                <a:solidFill>
                  <a:schemeClr val="bg1"/>
                </a:solidFill>
                <a:latin typeface="Times New Roman" panose="02020603050405020304" pitchFamily="18" charset="0"/>
                <a:cs typeface="Times New Roman" panose="02020603050405020304" pitchFamily="18" charset="0"/>
              </a:rPr>
              <a:t> </a:t>
            </a:r>
            <a:r>
              <a:rPr lang="en-US" sz="2500" b="1" dirty="0" err="1">
                <a:solidFill>
                  <a:schemeClr val="bg1"/>
                </a:solidFill>
                <a:latin typeface="Times New Roman" panose="02020603050405020304" pitchFamily="18" charset="0"/>
                <a:cs typeface="Times New Roman" panose="02020603050405020304" pitchFamily="18" charset="0"/>
              </a:rPr>
              <a:t>Với</a:t>
            </a:r>
            <a:r>
              <a:rPr lang="en-US" sz="2500" b="1" dirty="0">
                <a:solidFill>
                  <a:schemeClr val="bg1"/>
                </a:solidFill>
                <a:latin typeface="Times New Roman" panose="02020603050405020304" pitchFamily="18" charset="0"/>
                <a:cs typeface="Times New Roman" panose="02020603050405020304" pitchFamily="18" charset="0"/>
              </a:rPr>
              <a:t> SEO</a:t>
            </a:r>
          </a:p>
        </p:txBody>
      </p:sp>
    </p:spTree>
    <p:extLst>
      <p:ext uri="{BB962C8B-B14F-4D97-AF65-F5344CB8AC3E}">
        <p14:creationId xmlns:p14="http://schemas.microsoft.com/office/powerpoint/2010/main" val="40500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in)">
                                      <p:cBhvr>
                                        <p:cTn id="13" dur="20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xit" presetSubtype="10" fill="hold" grpId="1" nodeType="clickEffect">
                                  <p:stCondLst>
                                    <p:cond delay="0"/>
                                  </p:stCondLst>
                                  <p:childTnLst>
                                    <p:animEffect transition="out" filter="randombar(horizontal)">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 grpId="0" animBg="1"/>
      <p:bldP spid="6" grpId="1" animBg="1"/>
      <p:bldP spid="3"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1591</Words>
  <Application>Microsoft Office PowerPoint</Application>
  <PresentationFormat>On-screen Show (16:9)</PresentationFormat>
  <Paragraphs>95</Paragraphs>
  <Slides>32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Times New Roman</vt:lpstr>
      <vt:lpstr>Times New Roman (Headings)</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ĐH NAM CAN THO MẠNG MÁY TÍNH</dc:title>
  <cp:lastModifiedBy>Admin</cp:lastModifiedBy>
  <cp:revision>35</cp:revision>
  <dcterms:modified xsi:type="dcterms:W3CDTF">2021-05-21T05:00:05Z</dcterms:modified>
</cp:coreProperties>
</file>